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82" r:id="rId2"/>
    <p:sldMasterId id="2147483798" r:id="rId3"/>
    <p:sldMasterId id="2147483810" r:id="rId4"/>
    <p:sldMasterId id="2147483822" r:id="rId5"/>
  </p:sldMasterIdLst>
  <p:notesMasterIdLst>
    <p:notesMasterId r:id="rId34"/>
  </p:notesMasterIdLst>
  <p:handoutMasterIdLst>
    <p:handoutMasterId r:id="rId35"/>
  </p:handoutMasterIdLst>
  <p:sldIdLst>
    <p:sldId id="568" r:id="rId6"/>
    <p:sldId id="569" r:id="rId7"/>
    <p:sldId id="570" r:id="rId8"/>
    <p:sldId id="636" r:id="rId9"/>
    <p:sldId id="637" r:id="rId10"/>
    <p:sldId id="606" r:id="rId11"/>
    <p:sldId id="574" r:id="rId12"/>
    <p:sldId id="575" r:id="rId13"/>
    <p:sldId id="576" r:id="rId14"/>
    <p:sldId id="659" r:id="rId15"/>
    <p:sldId id="577" r:id="rId16"/>
    <p:sldId id="578" r:id="rId17"/>
    <p:sldId id="640" r:id="rId18"/>
    <p:sldId id="660" r:id="rId19"/>
    <p:sldId id="661" r:id="rId20"/>
    <p:sldId id="651" r:id="rId21"/>
    <p:sldId id="650" r:id="rId22"/>
    <p:sldId id="643" r:id="rId23"/>
    <p:sldId id="644" r:id="rId24"/>
    <p:sldId id="645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48" r:id="rId33"/>
  </p:sldIdLst>
  <p:sldSz cx="10287000" cy="6858000" type="35mm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134" y="-90"/>
      </p:cViewPr>
      <p:guideLst>
        <p:guide orient="horz" pos="2160"/>
        <p:guide pos="3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688188976377951"/>
          <c:y val="2.777777777777777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'regionwise sales qtr'!$B$1</c:f>
              <c:strCache>
                <c:ptCount val="1"/>
                <c:pt idx="0">
                  <c:v>Q1FY2015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'regionwise sales qtr'!$A$2:$A$3</c:f>
              <c:strCache>
                <c:ptCount val="2"/>
                <c:pt idx="0">
                  <c:v>South</c:v>
                </c:pt>
                <c:pt idx="1">
                  <c:v>Non South</c:v>
                </c:pt>
              </c:strCache>
            </c:strRef>
          </c:cat>
          <c:val>
            <c:numRef>
              <c:f>'regionwise sales qtr'!$B$2:$B$3</c:f>
              <c:numCache>
                <c:formatCode>0%</c:formatCode>
                <c:ptCount val="2"/>
                <c:pt idx="0">
                  <c:v>0.42</c:v>
                </c:pt>
                <c:pt idx="1">
                  <c:v>0.58000000000000007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1"/>
          <c:order val="0"/>
          <c:tx>
            <c:strRef>
              <c:f>'regionwise sales qtr'!$C$1</c:f>
              <c:strCache>
                <c:ptCount val="1"/>
                <c:pt idx="0">
                  <c:v>Q1FY2014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'regionwise sales qtr'!$A$2:$A$3</c:f>
              <c:strCache>
                <c:ptCount val="2"/>
                <c:pt idx="0">
                  <c:v>South</c:v>
                </c:pt>
                <c:pt idx="1">
                  <c:v>Non South</c:v>
                </c:pt>
              </c:strCache>
            </c:strRef>
          </c:cat>
          <c:val>
            <c:numRef>
              <c:f>'regionwise sales qtr'!$C$2:$C$3</c:f>
              <c:numCache>
                <c:formatCode>0%</c:formatCode>
                <c:ptCount val="2"/>
                <c:pt idx="0">
                  <c:v>0.41884712771563953</c:v>
                </c:pt>
                <c:pt idx="1">
                  <c:v>0.58115287228436041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'regionwise sales YTD'!$B$1</c:f>
              <c:strCache>
                <c:ptCount val="1"/>
                <c:pt idx="0">
                  <c:v>FY14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'regionwise sales YTD'!$A$2:$A$3</c:f>
              <c:strCache>
                <c:ptCount val="2"/>
                <c:pt idx="0">
                  <c:v>South</c:v>
                </c:pt>
                <c:pt idx="1">
                  <c:v>Non South</c:v>
                </c:pt>
              </c:strCache>
            </c:strRef>
          </c:cat>
          <c:val>
            <c:numRef>
              <c:f>'regionwise sales YTD'!$B$2:$B$3</c:f>
              <c:numCache>
                <c:formatCode>0%</c:formatCode>
                <c:ptCount val="2"/>
                <c:pt idx="0">
                  <c:v>0.43660253939459481</c:v>
                </c:pt>
                <c:pt idx="1">
                  <c:v>0.56339746060540519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1"/>
          <c:order val="0"/>
          <c:tx>
            <c:strRef>
              <c:f>'regionwise sales YTD'!$C$1</c:f>
              <c:strCache>
                <c:ptCount val="1"/>
                <c:pt idx="0">
                  <c:v>FY13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'regionwise sales YTD'!$A$2:$A$3</c:f>
              <c:strCache>
                <c:ptCount val="2"/>
                <c:pt idx="0">
                  <c:v>South</c:v>
                </c:pt>
                <c:pt idx="1">
                  <c:v>Non South</c:v>
                </c:pt>
              </c:strCache>
            </c:strRef>
          </c:cat>
          <c:val>
            <c:numRef>
              <c:f>'regionwise sales YTD'!$C$2:$C$3</c:f>
              <c:numCache>
                <c:formatCode>0%</c:formatCode>
                <c:ptCount val="2"/>
                <c:pt idx="0">
                  <c:v>0.4813716352889072</c:v>
                </c:pt>
                <c:pt idx="1">
                  <c:v>0.51862836471109275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'EBIDTA- Consol'!$B$1</c:f>
              <c:strCache>
                <c:ptCount val="1"/>
                <c:pt idx="0">
                  <c:v>EBITDA 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'EBIDTA- Consol'!$A$2:$A$3</c:f>
              <c:strCache>
                <c:ptCount val="2"/>
                <c:pt idx="0">
                  <c:v>Q1FY15</c:v>
                </c:pt>
                <c:pt idx="1">
                  <c:v>Q1FY14</c:v>
                </c:pt>
              </c:strCache>
            </c:strRef>
          </c:cat>
          <c:val>
            <c:numRef>
              <c:f>'EBIDTA- Consol'!$B$2:$B$3</c:f>
              <c:numCache>
                <c:formatCode>0.0%</c:formatCode>
                <c:ptCount val="2"/>
                <c:pt idx="0">
                  <c:v>0.13499293885246136</c:v>
                </c:pt>
                <c:pt idx="1">
                  <c:v>0.14392501297168639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692288"/>
        <c:axId val="95693824"/>
      </c:barChart>
      <c:catAx>
        <c:axId val="95692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5693824"/>
        <c:crosses val="autoZero"/>
        <c:auto val="1"/>
        <c:lblAlgn val="ctr"/>
        <c:lblOffset val="100"/>
        <c:noMultiLvlLbl val="0"/>
      </c:catAx>
      <c:valAx>
        <c:axId val="95693824"/>
        <c:scaling>
          <c:orientation val="minMax"/>
          <c:max val="0.16000000000000003"/>
          <c:min val="0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95692288"/>
        <c:crosses val="autoZero"/>
        <c:crossBetween val="between"/>
        <c:majorUnit val="2.0000000000000011E-2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3D8B1-F7FC-4F39-B415-D2252F08B2A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D6041361-ADB1-43D0-8462-6665EFBB2015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IN" sz="2800" b="1" dirty="0" smtClean="0"/>
            <a:t>Business Initiatives</a:t>
          </a:r>
          <a:endParaRPr lang="en-IN" sz="2800" b="1" dirty="0"/>
        </a:p>
      </dgm:t>
    </dgm:pt>
    <dgm:pt modelId="{776E914A-2320-40E6-BAF6-A6AD505553FA}" type="parTrans" cxnId="{056D7F0E-E555-4E77-90AB-871F87F514B8}">
      <dgm:prSet/>
      <dgm:spPr/>
      <dgm:t>
        <a:bodyPr/>
        <a:lstStyle/>
        <a:p>
          <a:endParaRPr lang="en-IN"/>
        </a:p>
      </dgm:t>
    </dgm:pt>
    <dgm:pt modelId="{B00C5A97-5E91-4FEF-9AD4-7D86CAE56AC7}" type="sibTrans" cxnId="{056D7F0E-E555-4E77-90AB-871F87F514B8}">
      <dgm:prSet/>
      <dgm:spPr/>
      <dgm:t>
        <a:bodyPr/>
        <a:lstStyle/>
        <a:p>
          <a:endParaRPr lang="en-IN"/>
        </a:p>
      </dgm:t>
    </dgm:pt>
    <dgm:pt modelId="{992C347B-E740-45E9-BE33-DEDD4848BCC6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en-IN" sz="2800" b="1" dirty="0" smtClean="0"/>
            <a:t>Financial Performance</a:t>
          </a:r>
          <a:endParaRPr lang="en-IN" sz="2800" b="1" dirty="0"/>
        </a:p>
      </dgm:t>
    </dgm:pt>
    <dgm:pt modelId="{152B9127-5BB8-41C7-83B6-789E1BED0D39}" type="parTrans" cxnId="{7D61E859-36E6-44C3-91E3-DE60375E46B5}">
      <dgm:prSet/>
      <dgm:spPr/>
      <dgm:t>
        <a:bodyPr/>
        <a:lstStyle/>
        <a:p>
          <a:endParaRPr lang="en-IN"/>
        </a:p>
      </dgm:t>
    </dgm:pt>
    <dgm:pt modelId="{4AE285AE-1171-4CD6-A5AA-97BA292076F6}" type="sibTrans" cxnId="{7D61E859-36E6-44C3-91E3-DE60375E46B5}">
      <dgm:prSet/>
      <dgm:spPr/>
      <dgm:t>
        <a:bodyPr/>
        <a:lstStyle/>
        <a:p>
          <a:endParaRPr lang="en-IN"/>
        </a:p>
      </dgm:t>
    </dgm:pt>
    <dgm:pt modelId="{2DF8368E-EC22-4D7F-8BE7-FE9400059C3E}">
      <dgm:prSet custT="1"/>
      <dgm:spPr/>
      <dgm:t>
        <a:bodyPr/>
        <a:lstStyle/>
        <a:p>
          <a:pPr rtl="0"/>
          <a:r>
            <a:rPr lang="en-IN" sz="2400" b="1" dirty="0" smtClean="0"/>
            <a:t>Results Standalone for Q1FY15</a:t>
          </a:r>
          <a:endParaRPr lang="en-IN" sz="2400" b="1" dirty="0"/>
        </a:p>
      </dgm:t>
    </dgm:pt>
    <dgm:pt modelId="{A2942239-26EE-45FB-B189-38F1FC6FBD46}" type="parTrans" cxnId="{69B5FB04-37BE-47B9-AFB5-D3EABBB2AA0E}">
      <dgm:prSet/>
      <dgm:spPr/>
      <dgm:t>
        <a:bodyPr/>
        <a:lstStyle/>
        <a:p>
          <a:endParaRPr lang="en-IN"/>
        </a:p>
      </dgm:t>
    </dgm:pt>
    <dgm:pt modelId="{C448771B-A6B3-4893-8714-BA0E49AA7A35}" type="sibTrans" cxnId="{69B5FB04-37BE-47B9-AFB5-D3EABBB2AA0E}">
      <dgm:prSet/>
      <dgm:spPr/>
      <dgm:t>
        <a:bodyPr/>
        <a:lstStyle/>
        <a:p>
          <a:endParaRPr lang="en-IN"/>
        </a:p>
      </dgm:t>
    </dgm:pt>
    <dgm:pt modelId="{977A3331-050D-48EF-AAF5-FA1562ECADF5}">
      <dgm:prSet custT="1"/>
      <dgm:spPr/>
      <dgm:t>
        <a:bodyPr/>
        <a:lstStyle/>
        <a:p>
          <a:pPr rtl="0"/>
          <a:r>
            <a:rPr lang="en-IN" sz="2400" b="1" dirty="0" smtClean="0"/>
            <a:t>EBITDA Analysis</a:t>
          </a:r>
          <a:endParaRPr lang="en-IN" sz="2400" b="1" dirty="0"/>
        </a:p>
      </dgm:t>
    </dgm:pt>
    <dgm:pt modelId="{3D10F232-49ED-45D6-983A-2C465B2877E6}" type="parTrans" cxnId="{560ED8A5-70AF-447B-9430-3803D95B7FAC}">
      <dgm:prSet/>
      <dgm:spPr/>
      <dgm:t>
        <a:bodyPr/>
        <a:lstStyle/>
        <a:p>
          <a:endParaRPr lang="en-IN"/>
        </a:p>
      </dgm:t>
    </dgm:pt>
    <dgm:pt modelId="{65A95FE4-3061-421D-9D35-EC6DE512C3D0}" type="sibTrans" cxnId="{560ED8A5-70AF-447B-9430-3803D95B7FAC}">
      <dgm:prSet/>
      <dgm:spPr/>
      <dgm:t>
        <a:bodyPr/>
        <a:lstStyle/>
        <a:p>
          <a:endParaRPr lang="en-IN"/>
        </a:p>
      </dgm:t>
    </dgm:pt>
    <dgm:pt modelId="{15D9745F-CF5A-4F91-AD91-2CF80D9DB9EA}">
      <dgm:prSet custT="1"/>
      <dgm:spPr/>
      <dgm:t>
        <a:bodyPr/>
        <a:lstStyle/>
        <a:p>
          <a:pPr rtl="0"/>
          <a:r>
            <a:rPr lang="en-IN" sz="2400" b="1" dirty="0" smtClean="0"/>
            <a:t>Sales Analysis</a:t>
          </a:r>
          <a:endParaRPr lang="en-IN" sz="2400" b="1" dirty="0"/>
        </a:p>
      </dgm:t>
    </dgm:pt>
    <dgm:pt modelId="{5072269B-6C69-4A3D-9A73-95673F1760F5}" type="parTrans" cxnId="{C8D45E11-BC2D-49F2-AEA7-172204499CC5}">
      <dgm:prSet/>
      <dgm:spPr/>
      <dgm:t>
        <a:bodyPr/>
        <a:lstStyle/>
        <a:p>
          <a:endParaRPr lang="en-IN"/>
        </a:p>
      </dgm:t>
    </dgm:pt>
    <dgm:pt modelId="{44B34ED7-D1D6-441C-8BAD-87ED1CFF757A}" type="sibTrans" cxnId="{C8D45E11-BC2D-49F2-AEA7-172204499CC5}">
      <dgm:prSet/>
      <dgm:spPr/>
      <dgm:t>
        <a:bodyPr/>
        <a:lstStyle/>
        <a:p>
          <a:endParaRPr lang="en-IN"/>
        </a:p>
      </dgm:t>
    </dgm:pt>
    <dgm:pt modelId="{5BC1ECCD-9FBB-4618-A5CC-3ECECC721188}">
      <dgm:prSet custT="1"/>
      <dgm:spPr/>
      <dgm:t>
        <a:bodyPr/>
        <a:lstStyle/>
        <a:p>
          <a:pPr rtl="0"/>
          <a:r>
            <a:rPr lang="en-IN" sz="2400" b="1" dirty="0" smtClean="0"/>
            <a:t>Brand Updates</a:t>
          </a:r>
          <a:endParaRPr lang="en-IN" sz="2400" b="1" dirty="0"/>
        </a:p>
      </dgm:t>
    </dgm:pt>
    <dgm:pt modelId="{82F50414-11BD-4012-B9CA-69937F2C193D}" type="sibTrans" cxnId="{27B7A2F7-1526-488F-806F-CA3146515FAE}">
      <dgm:prSet/>
      <dgm:spPr/>
      <dgm:t>
        <a:bodyPr/>
        <a:lstStyle/>
        <a:p>
          <a:endParaRPr lang="en-IN"/>
        </a:p>
      </dgm:t>
    </dgm:pt>
    <dgm:pt modelId="{0085A1C8-3C35-48E3-9465-05DF30CD89A3}" type="parTrans" cxnId="{27B7A2F7-1526-488F-806F-CA3146515FAE}">
      <dgm:prSet/>
      <dgm:spPr/>
      <dgm:t>
        <a:bodyPr/>
        <a:lstStyle/>
        <a:p>
          <a:endParaRPr lang="en-IN"/>
        </a:p>
      </dgm:t>
    </dgm:pt>
    <dgm:pt modelId="{720AFB79-9466-4E08-A32D-964E8B9FB9DE}">
      <dgm:prSet custT="1"/>
      <dgm:spPr/>
      <dgm:t>
        <a:bodyPr/>
        <a:lstStyle/>
        <a:p>
          <a:pPr rtl="0"/>
          <a:r>
            <a:rPr lang="en-IN" sz="2400" b="1" dirty="0" smtClean="0"/>
            <a:t>Results Consolidated for Q1 FY15</a:t>
          </a:r>
          <a:endParaRPr lang="en-IN" sz="2400" b="1" dirty="0"/>
        </a:p>
      </dgm:t>
    </dgm:pt>
    <dgm:pt modelId="{408ED9CF-2B80-4FA7-A89E-FE2C1A88CC8A}" type="parTrans" cxnId="{26352A5A-F5F5-4495-A58B-0FEDA00A8040}">
      <dgm:prSet/>
      <dgm:spPr/>
      <dgm:t>
        <a:bodyPr/>
        <a:lstStyle/>
        <a:p>
          <a:endParaRPr lang="en-IN"/>
        </a:p>
      </dgm:t>
    </dgm:pt>
    <dgm:pt modelId="{DD99EA4F-4467-4B04-B846-30D0E3797D27}" type="sibTrans" cxnId="{26352A5A-F5F5-4495-A58B-0FEDA00A8040}">
      <dgm:prSet/>
      <dgm:spPr/>
      <dgm:t>
        <a:bodyPr/>
        <a:lstStyle/>
        <a:p>
          <a:endParaRPr lang="en-IN"/>
        </a:p>
      </dgm:t>
    </dgm:pt>
    <dgm:pt modelId="{AF7B13FE-E529-415E-9990-7859D882503A}" type="pres">
      <dgm:prSet presAssocID="{05A3D8B1-F7FC-4F39-B415-D2252F08B2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82469D6-0F84-4C7D-88CF-B9486AF859C2}" type="pres">
      <dgm:prSet presAssocID="{992C347B-E740-45E9-BE33-DEDD4848BCC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10B994B-BC02-41F9-9F73-9A84B966051A}" type="pres">
      <dgm:prSet presAssocID="{992C347B-E740-45E9-BE33-DEDD4848BCC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00D38FB-7E6C-48CE-8581-DDF1E1C87FD6}" type="pres">
      <dgm:prSet presAssocID="{D6041361-ADB1-43D0-8462-6665EFBB201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8725447-FCE3-4311-BE93-946783AE6346}" type="pres">
      <dgm:prSet presAssocID="{D6041361-ADB1-43D0-8462-6665EFBB201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6352A5A-F5F5-4495-A58B-0FEDA00A8040}" srcId="{992C347B-E740-45E9-BE33-DEDD4848BCC6}" destId="{720AFB79-9466-4E08-A32D-964E8B9FB9DE}" srcOrd="1" destOrd="0" parTransId="{408ED9CF-2B80-4FA7-A89E-FE2C1A88CC8A}" sibTransId="{DD99EA4F-4467-4B04-B846-30D0E3797D27}"/>
    <dgm:cxn modelId="{7D61E859-36E6-44C3-91E3-DE60375E46B5}" srcId="{05A3D8B1-F7FC-4F39-B415-D2252F08B2AE}" destId="{992C347B-E740-45E9-BE33-DEDD4848BCC6}" srcOrd="0" destOrd="0" parTransId="{152B9127-5BB8-41C7-83B6-789E1BED0D39}" sibTransId="{4AE285AE-1171-4CD6-A5AA-97BA292076F6}"/>
    <dgm:cxn modelId="{560ED8A5-70AF-447B-9430-3803D95B7FAC}" srcId="{992C347B-E740-45E9-BE33-DEDD4848BCC6}" destId="{977A3331-050D-48EF-AAF5-FA1562ECADF5}" srcOrd="2" destOrd="0" parTransId="{3D10F232-49ED-45D6-983A-2C465B2877E6}" sibTransId="{65A95FE4-3061-421D-9D35-EC6DE512C3D0}"/>
    <dgm:cxn modelId="{F49B5024-4C14-4A7E-9158-267E0228E795}" type="presOf" srcId="{977A3331-050D-48EF-AAF5-FA1562ECADF5}" destId="{710B994B-BC02-41F9-9F73-9A84B966051A}" srcOrd="0" destOrd="2" presId="urn:microsoft.com/office/officeart/2005/8/layout/vList2"/>
    <dgm:cxn modelId="{84776F27-A9CC-440D-A8E4-9546E4D22B44}" type="presOf" srcId="{D6041361-ADB1-43D0-8462-6665EFBB2015}" destId="{100D38FB-7E6C-48CE-8581-DDF1E1C87FD6}" srcOrd="0" destOrd="0" presId="urn:microsoft.com/office/officeart/2005/8/layout/vList2"/>
    <dgm:cxn modelId="{F4247C60-0DCA-461A-A1AC-CFA9100EE505}" type="presOf" srcId="{720AFB79-9466-4E08-A32D-964E8B9FB9DE}" destId="{710B994B-BC02-41F9-9F73-9A84B966051A}" srcOrd="0" destOrd="1" presId="urn:microsoft.com/office/officeart/2005/8/layout/vList2"/>
    <dgm:cxn modelId="{90D2B4D9-8201-4B35-89FC-8A055DC108C4}" type="presOf" srcId="{992C347B-E740-45E9-BE33-DEDD4848BCC6}" destId="{282469D6-0F84-4C7D-88CF-B9486AF859C2}" srcOrd="0" destOrd="0" presId="urn:microsoft.com/office/officeart/2005/8/layout/vList2"/>
    <dgm:cxn modelId="{B7B958BC-2B23-4347-8BFD-5D8CDD5B0BA2}" type="presOf" srcId="{2DF8368E-EC22-4D7F-8BE7-FE9400059C3E}" destId="{710B994B-BC02-41F9-9F73-9A84B966051A}" srcOrd="0" destOrd="0" presId="urn:microsoft.com/office/officeart/2005/8/layout/vList2"/>
    <dgm:cxn modelId="{219626E9-E615-4997-9208-5FDC2AADB76C}" type="presOf" srcId="{5BC1ECCD-9FBB-4618-A5CC-3ECECC721188}" destId="{C8725447-FCE3-4311-BE93-946783AE6346}" srcOrd="0" destOrd="0" presId="urn:microsoft.com/office/officeart/2005/8/layout/vList2"/>
    <dgm:cxn modelId="{B0D95730-0BE1-41B2-9458-E81E47284D8F}" type="presOf" srcId="{05A3D8B1-F7FC-4F39-B415-D2252F08B2AE}" destId="{AF7B13FE-E529-415E-9990-7859D882503A}" srcOrd="0" destOrd="0" presId="urn:microsoft.com/office/officeart/2005/8/layout/vList2"/>
    <dgm:cxn modelId="{C8D45E11-BC2D-49F2-AEA7-172204499CC5}" srcId="{992C347B-E740-45E9-BE33-DEDD4848BCC6}" destId="{15D9745F-CF5A-4F91-AD91-2CF80D9DB9EA}" srcOrd="3" destOrd="0" parTransId="{5072269B-6C69-4A3D-9A73-95673F1760F5}" sibTransId="{44B34ED7-D1D6-441C-8BAD-87ED1CFF757A}"/>
    <dgm:cxn modelId="{056D7F0E-E555-4E77-90AB-871F87F514B8}" srcId="{05A3D8B1-F7FC-4F39-B415-D2252F08B2AE}" destId="{D6041361-ADB1-43D0-8462-6665EFBB2015}" srcOrd="1" destOrd="0" parTransId="{776E914A-2320-40E6-BAF6-A6AD505553FA}" sibTransId="{B00C5A97-5E91-4FEF-9AD4-7D86CAE56AC7}"/>
    <dgm:cxn modelId="{CDC4B0CE-E016-4079-9161-5FE694022ED9}" type="presOf" srcId="{15D9745F-CF5A-4F91-AD91-2CF80D9DB9EA}" destId="{710B994B-BC02-41F9-9F73-9A84B966051A}" srcOrd="0" destOrd="3" presId="urn:microsoft.com/office/officeart/2005/8/layout/vList2"/>
    <dgm:cxn modelId="{69B5FB04-37BE-47B9-AFB5-D3EABBB2AA0E}" srcId="{992C347B-E740-45E9-BE33-DEDD4848BCC6}" destId="{2DF8368E-EC22-4D7F-8BE7-FE9400059C3E}" srcOrd="0" destOrd="0" parTransId="{A2942239-26EE-45FB-B189-38F1FC6FBD46}" sibTransId="{C448771B-A6B3-4893-8714-BA0E49AA7A35}"/>
    <dgm:cxn modelId="{27B7A2F7-1526-488F-806F-CA3146515FAE}" srcId="{D6041361-ADB1-43D0-8462-6665EFBB2015}" destId="{5BC1ECCD-9FBB-4618-A5CC-3ECECC721188}" srcOrd="0" destOrd="0" parTransId="{0085A1C8-3C35-48E3-9465-05DF30CD89A3}" sibTransId="{82F50414-11BD-4012-B9CA-69937F2C193D}"/>
    <dgm:cxn modelId="{0FAE315A-0AC0-4BF0-9B99-30164796BDEC}" type="presParOf" srcId="{AF7B13FE-E529-415E-9990-7859D882503A}" destId="{282469D6-0F84-4C7D-88CF-B9486AF859C2}" srcOrd="0" destOrd="0" presId="urn:microsoft.com/office/officeart/2005/8/layout/vList2"/>
    <dgm:cxn modelId="{829D99D6-359B-47F9-A540-6D6DB621A0F9}" type="presParOf" srcId="{AF7B13FE-E529-415E-9990-7859D882503A}" destId="{710B994B-BC02-41F9-9F73-9A84B966051A}" srcOrd="1" destOrd="0" presId="urn:microsoft.com/office/officeart/2005/8/layout/vList2"/>
    <dgm:cxn modelId="{81D5658D-D24B-42B0-938B-585C310C4D4D}" type="presParOf" srcId="{AF7B13FE-E529-415E-9990-7859D882503A}" destId="{100D38FB-7E6C-48CE-8581-DDF1E1C87FD6}" srcOrd="2" destOrd="0" presId="urn:microsoft.com/office/officeart/2005/8/layout/vList2"/>
    <dgm:cxn modelId="{9A50502E-9F59-4996-82D2-743F817B15A2}" type="presParOf" srcId="{AF7B13FE-E529-415E-9990-7859D882503A}" destId="{C8725447-FCE3-4311-BE93-946783AE634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04DE77-C53C-421D-95C1-C8653CDE9A3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BE75DB9A-1865-4670-BBA2-F597C3FDD32C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Sales growth of 16% (8% by volume and 8% by value)</a:t>
          </a:r>
          <a:endParaRPr lang="en-IN" sz="1800" dirty="0">
            <a:solidFill>
              <a:schemeClr val="tx1"/>
            </a:solidFill>
          </a:endParaRPr>
        </a:p>
      </dgm:t>
    </dgm:pt>
    <dgm:pt modelId="{7166BB9B-FADA-4B34-9E39-E33B0AF57C12}" type="parTrans" cxnId="{6C2EC69C-8781-41E9-B745-4609CCF362D1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CEC61780-F44B-4556-ACA4-C916C6F421FB}" type="sibTrans" cxnId="{6C2EC69C-8781-41E9-B745-4609CCF362D1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7E04C9B0-DD83-4B1F-8C04-F1D55159476C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Advt. &amp; Sales Promo exp. for the quarter </a:t>
          </a:r>
          <a:r>
            <a:rPr lang="en-US" sz="1800" b="1" dirty="0" err="1" smtClean="0">
              <a:solidFill>
                <a:schemeClr val="tx1"/>
              </a:solidFill>
            </a:rPr>
            <a:t>Rs</a:t>
          </a:r>
          <a:r>
            <a:rPr lang="en-US" sz="1800" b="1" dirty="0" smtClean="0">
              <a:solidFill>
                <a:schemeClr val="tx1"/>
              </a:solidFill>
            </a:rPr>
            <a:t> 42 crore  Increase of  5.1%.</a:t>
          </a:r>
        </a:p>
        <a:p>
          <a:pPr rtl="0"/>
          <a:r>
            <a:rPr lang="en-US" sz="1800" b="1" dirty="0" smtClean="0">
              <a:solidFill>
                <a:schemeClr val="tx1"/>
              </a:solidFill>
            </a:rPr>
            <a:t>A&amp;P to Sales Ratio  10.9%.</a:t>
          </a:r>
          <a:endParaRPr lang="en-IN" sz="1800" dirty="0">
            <a:solidFill>
              <a:schemeClr val="tx1"/>
            </a:solidFill>
          </a:endParaRPr>
        </a:p>
      </dgm:t>
    </dgm:pt>
    <dgm:pt modelId="{D8034EEF-D01C-4E1B-8E2A-D8384C3AAE28}" type="parTrans" cxnId="{9193B921-8572-40B6-99E4-BB1B5C308BBF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F07B8D0E-C527-47F8-9170-C3C53940B8F9}" type="sibTrans" cxnId="{9193B921-8572-40B6-99E4-BB1B5C308BBF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D068FD51-E2D9-45E1-B399-03E85BC2077F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EBITDA at </a:t>
          </a:r>
          <a:r>
            <a:rPr lang="en-US" sz="1800" b="1" dirty="0" err="1" smtClean="0">
              <a:solidFill>
                <a:schemeClr val="tx1"/>
              </a:solidFill>
            </a:rPr>
            <a:t>Rs</a:t>
          </a:r>
          <a:r>
            <a:rPr lang="en-US" sz="1800" b="1" dirty="0" smtClean="0">
              <a:solidFill>
                <a:schemeClr val="tx1"/>
              </a:solidFill>
            </a:rPr>
            <a:t>. 5199 lacs as compared to </a:t>
          </a:r>
          <a:r>
            <a:rPr lang="en-US" sz="1800" b="1" dirty="0" err="1" smtClean="0">
              <a:solidFill>
                <a:schemeClr val="tx1"/>
              </a:solidFill>
            </a:rPr>
            <a:t>Rs</a:t>
          </a:r>
          <a:r>
            <a:rPr lang="en-US" sz="1800" b="1" dirty="0" smtClean="0">
              <a:solidFill>
                <a:schemeClr val="tx1"/>
              </a:solidFill>
            </a:rPr>
            <a:t> 4787 lacs in last year same period</a:t>
          </a:r>
          <a:endParaRPr lang="en-IN" sz="1800" dirty="0">
            <a:solidFill>
              <a:schemeClr val="tx1"/>
            </a:solidFill>
          </a:endParaRPr>
        </a:p>
      </dgm:t>
    </dgm:pt>
    <dgm:pt modelId="{3E288765-6DDA-442B-9E47-834BC26AC656}" type="sibTrans" cxnId="{B9B940FF-250B-4D3A-9D49-3AC0F75EED03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C07439FE-AEEC-425B-BDA8-137971472971}" type="parTrans" cxnId="{B9B940FF-250B-4D3A-9D49-3AC0F75EED03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3CA1403B-3F35-4122-92DA-BAF33B5ACC76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Gross Margin stands at 48% as compared to 49% in last year same period</a:t>
          </a:r>
          <a:endParaRPr lang="en-IN" sz="1800" dirty="0">
            <a:solidFill>
              <a:schemeClr val="tx1"/>
            </a:solidFill>
          </a:endParaRPr>
        </a:p>
      </dgm:t>
    </dgm:pt>
    <dgm:pt modelId="{ED530D44-E1C6-4688-A194-661A5A4E6328}" type="parTrans" cxnId="{97DBDA23-D322-4E29-A48D-72E08F81D818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A2E4EA04-3ED5-4284-B8DE-C2AA1BB0D951}" type="sibTrans" cxnId="{97DBDA23-D322-4E29-A48D-72E08F81D818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6B3936B3-0982-48D2-9D9B-03F08126EC42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PAT stands at </a:t>
          </a:r>
          <a:r>
            <a:rPr lang="en-US" sz="1800" b="1" dirty="0" err="1" smtClean="0">
              <a:solidFill>
                <a:schemeClr val="tx1"/>
              </a:solidFill>
            </a:rPr>
            <a:t>Rs</a:t>
          </a:r>
          <a:r>
            <a:rPr lang="en-US" sz="1800" b="1" dirty="0" smtClean="0">
              <a:solidFill>
                <a:schemeClr val="tx1"/>
              </a:solidFill>
            </a:rPr>
            <a:t>. 4246 lacs as compared to 2469 lacs in last year same period</a:t>
          </a:r>
          <a:endParaRPr lang="en-IN" sz="1800" dirty="0">
            <a:solidFill>
              <a:schemeClr val="tx1"/>
            </a:solidFill>
          </a:endParaRPr>
        </a:p>
      </dgm:t>
    </dgm:pt>
    <dgm:pt modelId="{B7DB5B88-EADC-4F73-9CD3-73273A7780BC}" type="parTrans" cxnId="{9548416B-EB87-4C26-8DDD-04A3DE2FC303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7B6E7C8B-A3BE-4E1B-AFB5-152941C5124C}" type="sibTrans" cxnId="{9548416B-EB87-4C26-8DDD-04A3DE2FC303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3634F276-D8DB-4021-9D1A-80F0E3CB7F8D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Cash Profit for the quarter at </a:t>
          </a:r>
          <a:r>
            <a:rPr lang="en-US" sz="1800" b="1" dirty="0" err="1" smtClean="0">
              <a:solidFill>
                <a:schemeClr val="tx1"/>
              </a:solidFill>
            </a:rPr>
            <a:t>Rs</a:t>
          </a:r>
          <a:r>
            <a:rPr lang="en-US" sz="1800" b="1" dirty="0" smtClean="0">
              <a:solidFill>
                <a:schemeClr val="tx1"/>
              </a:solidFill>
            </a:rPr>
            <a:t> 5058 lacs</a:t>
          </a:r>
          <a:endParaRPr lang="en-IN" sz="1800" dirty="0">
            <a:solidFill>
              <a:schemeClr val="tx1"/>
            </a:solidFill>
          </a:endParaRPr>
        </a:p>
      </dgm:t>
    </dgm:pt>
    <dgm:pt modelId="{71B367EF-D27F-4807-867A-2CC5BD423D2F}" type="parTrans" cxnId="{5758F3E6-8D8B-49A1-896F-22C36C117168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7BA73E03-9E3C-48FB-87D0-95E0F037F915}" type="sibTrans" cxnId="{5758F3E6-8D8B-49A1-896F-22C36C117168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12AC54BB-4396-4A97-B9CD-9666D73D32BD}">
      <dgm:prSet custT="1"/>
      <dgm:spPr/>
      <dgm:t>
        <a:bodyPr/>
        <a:lstStyle/>
        <a:p>
          <a:endParaRPr lang="en-IN"/>
        </a:p>
      </dgm:t>
    </dgm:pt>
    <dgm:pt modelId="{E442B6A3-165E-4098-8FAB-492A937AE989}" type="parTrans" cxnId="{3DBCD08D-CBD0-4A1E-8040-0BA4A1A02147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C0CF26D1-A34A-4431-BE08-90F1DC13A31F}" type="sibTrans" cxnId="{3DBCD08D-CBD0-4A1E-8040-0BA4A1A02147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84E6A84A-3511-43D7-AEE7-70C08F72EFF6}">
      <dgm:prSet custT="1"/>
      <dgm:spPr/>
      <dgm:t>
        <a:bodyPr/>
        <a:lstStyle/>
        <a:p>
          <a:endParaRPr lang="en-IN"/>
        </a:p>
      </dgm:t>
    </dgm:pt>
    <dgm:pt modelId="{65BB633C-4B65-49AD-93AF-258203A9A275}" type="sibTrans" cxnId="{C1BE54FB-ADA5-4E2F-A359-CFF16960C84A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A7599443-E155-48DD-823B-7766C73A0948}" type="parTrans" cxnId="{C1BE54FB-ADA5-4E2F-A359-CFF16960C84A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61DD05D4-2EBC-49AB-A85F-3C60EDF9DFCB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Media Investment positive;  All POWER Brands in a growth trajectory.</a:t>
          </a:r>
          <a:endParaRPr lang="en-IN" sz="1800" b="1" dirty="0">
            <a:solidFill>
              <a:schemeClr val="tx1"/>
            </a:solidFill>
          </a:endParaRPr>
        </a:p>
      </dgm:t>
    </dgm:pt>
    <dgm:pt modelId="{34E5F44F-972E-4CDC-8E35-DFCDE3C76E8F}" type="sibTrans" cxnId="{3D5AD86A-4321-489B-80AD-8528E8BFAE31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E11F7CB6-1ED9-4D6E-B5C8-18A3B0B84A81}" type="parTrans" cxnId="{3D5AD86A-4321-489B-80AD-8528E8BFAE31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BB85E61A-A81D-4F71-AFF6-5CBC0CB1EF83}" type="pres">
      <dgm:prSet presAssocID="{7E04DE77-C53C-421D-95C1-C8653CDE9A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IN"/>
        </a:p>
      </dgm:t>
    </dgm:pt>
    <dgm:pt modelId="{05F1CE55-D078-4004-A7AE-C30270CE9841}" type="pres">
      <dgm:prSet presAssocID="{7E04DE77-C53C-421D-95C1-C8653CDE9A3A}" presName="Name1" presStyleCnt="0"/>
      <dgm:spPr/>
      <dgm:t>
        <a:bodyPr/>
        <a:lstStyle/>
        <a:p>
          <a:endParaRPr lang="en-IN"/>
        </a:p>
      </dgm:t>
    </dgm:pt>
    <dgm:pt modelId="{EA94B2BC-6BED-4BCA-B613-B73255808182}" type="pres">
      <dgm:prSet presAssocID="{7E04DE77-C53C-421D-95C1-C8653CDE9A3A}" presName="cycle" presStyleCnt="0"/>
      <dgm:spPr/>
      <dgm:t>
        <a:bodyPr/>
        <a:lstStyle/>
        <a:p>
          <a:endParaRPr lang="en-IN"/>
        </a:p>
      </dgm:t>
    </dgm:pt>
    <dgm:pt modelId="{5A482873-176A-4448-835B-40FCC4033FDD}" type="pres">
      <dgm:prSet presAssocID="{7E04DE77-C53C-421D-95C1-C8653CDE9A3A}" presName="srcNode" presStyleLbl="node1" presStyleIdx="0" presStyleCnt="7"/>
      <dgm:spPr/>
      <dgm:t>
        <a:bodyPr/>
        <a:lstStyle/>
        <a:p>
          <a:endParaRPr lang="en-IN"/>
        </a:p>
      </dgm:t>
    </dgm:pt>
    <dgm:pt modelId="{23BF6E81-B166-4662-9A63-D81BA1FE96DA}" type="pres">
      <dgm:prSet presAssocID="{7E04DE77-C53C-421D-95C1-C8653CDE9A3A}" presName="conn" presStyleLbl="parChTrans1D2" presStyleIdx="0" presStyleCnt="1"/>
      <dgm:spPr/>
      <dgm:t>
        <a:bodyPr/>
        <a:lstStyle/>
        <a:p>
          <a:endParaRPr lang="en-IN"/>
        </a:p>
      </dgm:t>
    </dgm:pt>
    <dgm:pt modelId="{9DC09BA1-7B4A-4948-BA2D-340CAF591059}" type="pres">
      <dgm:prSet presAssocID="{7E04DE77-C53C-421D-95C1-C8653CDE9A3A}" presName="extraNode" presStyleLbl="node1" presStyleIdx="0" presStyleCnt="7"/>
      <dgm:spPr/>
      <dgm:t>
        <a:bodyPr/>
        <a:lstStyle/>
        <a:p>
          <a:endParaRPr lang="en-IN"/>
        </a:p>
      </dgm:t>
    </dgm:pt>
    <dgm:pt modelId="{711AFB82-B8E4-40A5-BD3A-E96B79FE259E}" type="pres">
      <dgm:prSet presAssocID="{7E04DE77-C53C-421D-95C1-C8653CDE9A3A}" presName="dstNode" presStyleLbl="node1" presStyleIdx="0" presStyleCnt="7"/>
      <dgm:spPr/>
      <dgm:t>
        <a:bodyPr/>
        <a:lstStyle/>
        <a:p>
          <a:endParaRPr lang="en-IN"/>
        </a:p>
      </dgm:t>
    </dgm:pt>
    <dgm:pt modelId="{2819A6F6-F473-4B7F-9450-BB6B53FE7F94}" type="pres">
      <dgm:prSet presAssocID="{BE75DB9A-1865-4670-BBA2-F597C3FDD32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6EA264D-049C-4232-80DC-9ABCB48EB3E3}" type="pres">
      <dgm:prSet presAssocID="{BE75DB9A-1865-4670-BBA2-F597C3FDD32C}" presName="accent_1" presStyleCnt="0"/>
      <dgm:spPr/>
      <dgm:t>
        <a:bodyPr/>
        <a:lstStyle/>
        <a:p>
          <a:endParaRPr lang="en-IN"/>
        </a:p>
      </dgm:t>
    </dgm:pt>
    <dgm:pt modelId="{DFE18FBE-004C-413C-8D25-E50D23DB7B94}" type="pres">
      <dgm:prSet presAssocID="{BE75DB9A-1865-4670-BBA2-F597C3FDD32C}" presName="accentRepeatNode" presStyleLbl="solidFgAcc1" presStyleIdx="0" presStyleCnt="7"/>
      <dgm:spPr>
        <a:solidFill>
          <a:schemeClr val="accent6"/>
        </a:solidFill>
      </dgm:spPr>
      <dgm:t>
        <a:bodyPr/>
        <a:lstStyle/>
        <a:p>
          <a:endParaRPr lang="en-IN"/>
        </a:p>
      </dgm:t>
    </dgm:pt>
    <dgm:pt modelId="{144251EB-73B1-480F-8D1F-5BE4AA380A8D}" type="pres">
      <dgm:prSet presAssocID="{7E04C9B0-DD83-4B1F-8C04-F1D55159476C}" presName="text_2" presStyleLbl="node1" presStyleIdx="1" presStyleCnt="7" custScaleY="13553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D5C7D00-FC96-4835-87A3-3270E1A28962}" type="pres">
      <dgm:prSet presAssocID="{7E04C9B0-DD83-4B1F-8C04-F1D55159476C}" presName="accent_2" presStyleCnt="0"/>
      <dgm:spPr/>
      <dgm:t>
        <a:bodyPr/>
        <a:lstStyle/>
        <a:p>
          <a:endParaRPr lang="en-IN"/>
        </a:p>
      </dgm:t>
    </dgm:pt>
    <dgm:pt modelId="{BF568D9D-2256-4D81-8375-381DD847E238}" type="pres">
      <dgm:prSet presAssocID="{7E04C9B0-DD83-4B1F-8C04-F1D55159476C}" presName="accentRepeatNode" presStyleLbl="solidFgAcc1" presStyleIdx="1" presStyleCnt="7"/>
      <dgm:spPr>
        <a:solidFill>
          <a:schemeClr val="accent6"/>
        </a:solidFill>
      </dgm:spPr>
      <dgm:t>
        <a:bodyPr/>
        <a:lstStyle/>
        <a:p>
          <a:endParaRPr lang="en-IN"/>
        </a:p>
      </dgm:t>
    </dgm:pt>
    <dgm:pt modelId="{ED72DF47-6D4A-4F26-9A18-B905D4172225}" type="pres">
      <dgm:prSet presAssocID="{3CA1403B-3F35-4122-92DA-BAF33B5ACC7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491490A-9A7A-4C20-ADC9-D2C51BF6D9C0}" type="pres">
      <dgm:prSet presAssocID="{3CA1403B-3F35-4122-92DA-BAF33B5ACC76}" presName="accent_3" presStyleCnt="0"/>
      <dgm:spPr/>
      <dgm:t>
        <a:bodyPr/>
        <a:lstStyle/>
        <a:p>
          <a:endParaRPr lang="en-IN"/>
        </a:p>
      </dgm:t>
    </dgm:pt>
    <dgm:pt modelId="{CDE9F9B8-160B-4A82-B96F-E03B3B8CC65B}" type="pres">
      <dgm:prSet presAssocID="{3CA1403B-3F35-4122-92DA-BAF33B5ACC76}" presName="accentRepeatNode" presStyleLbl="solidFgAcc1" presStyleIdx="2" presStyleCnt="7"/>
      <dgm:spPr>
        <a:solidFill>
          <a:schemeClr val="accent6"/>
        </a:solidFill>
      </dgm:spPr>
      <dgm:t>
        <a:bodyPr/>
        <a:lstStyle/>
        <a:p>
          <a:endParaRPr lang="en-IN"/>
        </a:p>
      </dgm:t>
    </dgm:pt>
    <dgm:pt modelId="{1643FD6E-B572-47C0-BCB7-9804B3E5D21A}" type="pres">
      <dgm:prSet presAssocID="{D068FD51-E2D9-45E1-B399-03E85BC2077F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5A45092-F777-41CA-BC32-0740EA005989}" type="pres">
      <dgm:prSet presAssocID="{D068FD51-E2D9-45E1-B399-03E85BC2077F}" presName="accent_4" presStyleCnt="0"/>
      <dgm:spPr/>
      <dgm:t>
        <a:bodyPr/>
        <a:lstStyle/>
        <a:p>
          <a:endParaRPr lang="en-IN"/>
        </a:p>
      </dgm:t>
    </dgm:pt>
    <dgm:pt modelId="{1360E8DC-5D10-48A2-A68F-47FE38C3CC61}" type="pres">
      <dgm:prSet presAssocID="{D068FD51-E2D9-45E1-B399-03E85BC2077F}" presName="accentRepeatNode" presStyleLbl="solidFgAcc1" presStyleIdx="3" presStyleCnt="7"/>
      <dgm:spPr>
        <a:solidFill>
          <a:schemeClr val="accent6"/>
        </a:solidFill>
      </dgm:spPr>
      <dgm:t>
        <a:bodyPr/>
        <a:lstStyle/>
        <a:p>
          <a:endParaRPr lang="en-IN"/>
        </a:p>
      </dgm:t>
    </dgm:pt>
    <dgm:pt modelId="{C4B29CAB-F3DF-4FE7-A9B5-DEFC7DD58356}" type="pres">
      <dgm:prSet presAssocID="{6B3936B3-0982-48D2-9D9B-03F08126EC4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3D0D266-9497-4ADA-BEF4-A2706A7A419E}" type="pres">
      <dgm:prSet presAssocID="{6B3936B3-0982-48D2-9D9B-03F08126EC42}" presName="accent_5" presStyleCnt="0"/>
      <dgm:spPr/>
      <dgm:t>
        <a:bodyPr/>
        <a:lstStyle/>
        <a:p>
          <a:endParaRPr lang="en-IN"/>
        </a:p>
      </dgm:t>
    </dgm:pt>
    <dgm:pt modelId="{FC3DEC52-011F-4D22-A9F2-4BD711272B03}" type="pres">
      <dgm:prSet presAssocID="{6B3936B3-0982-48D2-9D9B-03F08126EC42}" presName="accentRepeatNode" presStyleLbl="solidFgAcc1" presStyleIdx="4" presStyleCnt="7"/>
      <dgm:spPr>
        <a:solidFill>
          <a:schemeClr val="accent6"/>
        </a:solidFill>
      </dgm:spPr>
      <dgm:t>
        <a:bodyPr/>
        <a:lstStyle/>
        <a:p>
          <a:endParaRPr lang="en-IN"/>
        </a:p>
      </dgm:t>
    </dgm:pt>
    <dgm:pt modelId="{BB09714C-9F25-44CE-B5DB-F3CAC2343EAF}" type="pres">
      <dgm:prSet presAssocID="{3634F276-D8DB-4021-9D1A-80F0E3CB7F8D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147476C-09AA-48F9-B12B-624AFEC2812C}" type="pres">
      <dgm:prSet presAssocID="{3634F276-D8DB-4021-9D1A-80F0E3CB7F8D}" presName="accent_6" presStyleCnt="0"/>
      <dgm:spPr/>
      <dgm:t>
        <a:bodyPr/>
        <a:lstStyle/>
        <a:p>
          <a:endParaRPr lang="en-IN"/>
        </a:p>
      </dgm:t>
    </dgm:pt>
    <dgm:pt modelId="{BF4DC19D-D809-4069-B31E-184424DCA983}" type="pres">
      <dgm:prSet presAssocID="{3634F276-D8DB-4021-9D1A-80F0E3CB7F8D}" presName="accentRepeatNode" presStyleLbl="solidFgAcc1" presStyleIdx="5" presStyleCnt="7"/>
      <dgm:spPr>
        <a:solidFill>
          <a:schemeClr val="accent6"/>
        </a:solidFill>
      </dgm:spPr>
      <dgm:t>
        <a:bodyPr/>
        <a:lstStyle/>
        <a:p>
          <a:endParaRPr lang="en-IN"/>
        </a:p>
      </dgm:t>
    </dgm:pt>
    <dgm:pt modelId="{4453D57D-E761-4C75-8EBF-E8B2AC5A8B3C}" type="pres">
      <dgm:prSet presAssocID="{61DD05D4-2EBC-49AB-A85F-3C60EDF9DFCB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DFF33F0-E362-4244-A9C6-44D0622064D5}" type="pres">
      <dgm:prSet presAssocID="{61DD05D4-2EBC-49AB-A85F-3C60EDF9DFCB}" presName="accent_7" presStyleCnt="0"/>
      <dgm:spPr/>
      <dgm:t>
        <a:bodyPr/>
        <a:lstStyle/>
        <a:p>
          <a:endParaRPr lang="en-IN"/>
        </a:p>
      </dgm:t>
    </dgm:pt>
    <dgm:pt modelId="{ABF681C9-93DF-42DD-9703-ACCD7D5F07CD}" type="pres">
      <dgm:prSet presAssocID="{61DD05D4-2EBC-49AB-A85F-3C60EDF9DFCB}" presName="accentRepeatNode" presStyleLbl="solidFgAcc1" presStyleIdx="6" presStyleCnt="7"/>
      <dgm:spPr>
        <a:solidFill>
          <a:schemeClr val="accent6"/>
        </a:solidFill>
      </dgm:spPr>
      <dgm:t>
        <a:bodyPr/>
        <a:lstStyle/>
        <a:p>
          <a:endParaRPr lang="en-IN"/>
        </a:p>
      </dgm:t>
    </dgm:pt>
  </dgm:ptLst>
  <dgm:cxnLst>
    <dgm:cxn modelId="{C1BE54FB-ADA5-4E2F-A359-CFF16960C84A}" srcId="{7E04DE77-C53C-421D-95C1-C8653CDE9A3A}" destId="{84E6A84A-3511-43D7-AEE7-70C08F72EFF6}" srcOrd="7" destOrd="0" parTransId="{A7599443-E155-48DD-823B-7766C73A0948}" sibTransId="{65BB633C-4B65-49AD-93AF-258203A9A275}"/>
    <dgm:cxn modelId="{97DBDA23-D322-4E29-A48D-72E08F81D818}" srcId="{7E04DE77-C53C-421D-95C1-C8653CDE9A3A}" destId="{3CA1403B-3F35-4122-92DA-BAF33B5ACC76}" srcOrd="2" destOrd="0" parTransId="{ED530D44-E1C6-4688-A194-661A5A4E6328}" sibTransId="{A2E4EA04-3ED5-4284-B8DE-C2AA1BB0D951}"/>
    <dgm:cxn modelId="{9193B921-8572-40B6-99E4-BB1B5C308BBF}" srcId="{7E04DE77-C53C-421D-95C1-C8653CDE9A3A}" destId="{7E04C9B0-DD83-4B1F-8C04-F1D55159476C}" srcOrd="1" destOrd="0" parTransId="{D8034EEF-D01C-4E1B-8E2A-D8384C3AAE28}" sibTransId="{F07B8D0E-C527-47F8-9170-C3C53940B8F9}"/>
    <dgm:cxn modelId="{C104D253-0F84-47C2-87FE-42717E95155F}" type="presOf" srcId="{61DD05D4-2EBC-49AB-A85F-3C60EDF9DFCB}" destId="{4453D57D-E761-4C75-8EBF-E8B2AC5A8B3C}" srcOrd="0" destOrd="0" presId="urn:microsoft.com/office/officeart/2008/layout/VerticalCurvedList"/>
    <dgm:cxn modelId="{5758F3E6-8D8B-49A1-896F-22C36C117168}" srcId="{7E04DE77-C53C-421D-95C1-C8653CDE9A3A}" destId="{3634F276-D8DB-4021-9D1A-80F0E3CB7F8D}" srcOrd="5" destOrd="0" parTransId="{71B367EF-D27F-4807-867A-2CC5BD423D2F}" sibTransId="{7BA73E03-9E3C-48FB-87D0-95E0F037F915}"/>
    <dgm:cxn modelId="{6C2EC69C-8781-41E9-B745-4609CCF362D1}" srcId="{7E04DE77-C53C-421D-95C1-C8653CDE9A3A}" destId="{BE75DB9A-1865-4670-BBA2-F597C3FDD32C}" srcOrd="0" destOrd="0" parTransId="{7166BB9B-FADA-4B34-9E39-E33B0AF57C12}" sibTransId="{CEC61780-F44B-4556-ACA4-C916C6F421FB}"/>
    <dgm:cxn modelId="{D22B801C-4E66-41E9-BF02-870C7829234E}" type="presOf" srcId="{3634F276-D8DB-4021-9D1A-80F0E3CB7F8D}" destId="{BB09714C-9F25-44CE-B5DB-F3CAC2343EAF}" srcOrd="0" destOrd="0" presId="urn:microsoft.com/office/officeart/2008/layout/VerticalCurvedList"/>
    <dgm:cxn modelId="{B9B940FF-250B-4D3A-9D49-3AC0F75EED03}" srcId="{7E04DE77-C53C-421D-95C1-C8653CDE9A3A}" destId="{D068FD51-E2D9-45E1-B399-03E85BC2077F}" srcOrd="3" destOrd="0" parTransId="{C07439FE-AEEC-425B-BDA8-137971472971}" sibTransId="{3E288765-6DDA-442B-9E47-834BC26AC656}"/>
    <dgm:cxn modelId="{78CCC1C5-ED86-4572-8AD7-BA12A45084D6}" type="presOf" srcId="{7E04DE77-C53C-421D-95C1-C8653CDE9A3A}" destId="{BB85E61A-A81D-4F71-AFF6-5CBC0CB1EF83}" srcOrd="0" destOrd="0" presId="urn:microsoft.com/office/officeart/2008/layout/VerticalCurvedList"/>
    <dgm:cxn modelId="{185D21CC-7123-404B-9E3C-7DC6CF9DC87A}" type="presOf" srcId="{3CA1403B-3F35-4122-92DA-BAF33B5ACC76}" destId="{ED72DF47-6D4A-4F26-9A18-B905D4172225}" srcOrd="0" destOrd="0" presId="urn:microsoft.com/office/officeart/2008/layout/VerticalCurvedList"/>
    <dgm:cxn modelId="{507F16F1-D7B0-4A5A-A509-3D1366E6A9B9}" type="presOf" srcId="{6B3936B3-0982-48D2-9D9B-03F08126EC42}" destId="{C4B29CAB-F3DF-4FE7-A9B5-DEFC7DD58356}" srcOrd="0" destOrd="0" presId="urn:microsoft.com/office/officeart/2008/layout/VerticalCurvedList"/>
    <dgm:cxn modelId="{27522158-6C02-4278-90C9-672DF79BB322}" type="presOf" srcId="{BE75DB9A-1865-4670-BBA2-F597C3FDD32C}" destId="{2819A6F6-F473-4B7F-9450-BB6B53FE7F94}" srcOrd="0" destOrd="0" presId="urn:microsoft.com/office/officeart/2008/layout/VerticalCurvedList"/>
    <dgm:cxn modelId="{9548416B-EB87-4C26-8DDD-04A3DE2FC303}" srcId="{7E04DE77-C53C-421D-95C1-C8653CDE9A3A}" destId="{6B3936B3-0982-48D2-9D9B-03F08126EC42}" srcOrd="4" destOrd="0" parTransId="{B7DB5B88-EADC-4F73-9CD3-73273A7780BC}" sibTransId="{7B6E7C8B-A3BE-4E1B-AFB5-152941C5124C}"/>
    <dgm:cxn modelId="{3DBCD08D-CBD0-4A1E-8040-0BA4A1A02147}" srcId="{7E04DE77-C53C-421D-95C1-C8653CDE9A3A}" destId="{12AC54BB-4396-4A97-B9CD-9666D73D32BD}" srcOrd="8" destOrd="0" parTransId="{E442B6A3-165E-4098-8FAB-492A937AE989}" sibTransId="{C0CF26D1-A34A-4431-BE08-90F1DC13A31F}"/>
    <dgm:cxn modelId="{9E45C717-F3D7-489C-B6A9-B61B755484D1}" type="presOf" srcId="{D068FD51-E2D9-45E1-B399-03E85BC2077F}" destId="{1643FD6E-B572-47C0-BCB7-9804B3E5D21A}" srcOrd="0" destOrd="0" presId="urn:microsoft.com/office/officeart/2008/layout/VerticalCurvedList"/>
    <dgm:cxn modelId="{EDBCBF30-9A22-4D15-A5A3-25CB173C1741}" type="presOf" srcId="{7E04C9B0-DD83-4B1F-8C04-F1D55159476C}" destId="{144251EB-73B1-480F-8D1F-5BE4AA380A8D}" srcOrd="0" destOrd="0" presId="urn:microsoft.com/office/officeart/2008/layout/VerticalCurvedList"/>
    <dgm:cxn modelId="{3D5AD86A-4321-489B-80AD-8528E8BFAE31}" srcId="{7E04DE77-C53C-421D-95C1-C8653CDE9A3A}" destId="{61DD05D4-2EBC-49AB-A85F-3C60EDF9DFCB}" srcOrd="6" destOrd="0" parTransId="{E11F7CB6-1ED9-4D6E-B5C8-18A3B0B84A81}" sibTransId="{34E5F44F-972E-4CDC-8E35-DFCDE3C76E8F}"/>
    <dgm:cxn modelId="{9FA538E3-2782-4D7D-8C07-5E8A56AC2279}" type="presOf" srcId="{CEC61780-F44B-4556-ACA4-C916C6F421FB}" destId="{23BF6E81-B166-4662-9A63-D81BA1FE96DA}" srcOrd="0" destOrd="0" presId="urn:microsoft.com/office/officeart/2008/layout/VerticalCurvedList"/>
    <dgm:cxn modelId="{9B8E6D52-2A80-482C-AE0C-CA90AD451133}" type="presParOf" srcId="{BB85E61A-A81D-4F71-AFF6-5CBC0CB1EF83}" destId="{05F1CE55-D078-4004-A7AE-C30270CE9841}" srcOrd="0" destOrd="0" presId="urn:microsoft.com/office/officeart/2008/layout/VerticalCurvedList"/>
    <dgm:cxn modelId="{B6564800-0EE4-4FBD-8E49-2425A9F7777F}" type="presParOf" srcId="{05F1CE55-D078-4004-A7AE-C30270CE9841}" destId="{EA94B2BC-6BED-4BCA-B613-B73255808182}" srcOrd="0" destOrd="0" presId="urn:microsoft.com/office/officeart/2008/layout/VerticalCurvedList"/>
    <dgm:cxn modelId="{F1CFD476-BE63-461F-BBE2-22ECD89DBFBB}" type="presParOf" srcId="{EA94B2BC-6BED-4BCA-B613-B73255808182}" destId="{5A482873-176A-4448-835B-40FCC4033FDD}" srcOrd="0" destOrd="0" presId="urn:microsoft.com/office/officeart/2008/layout/VerticalCurvedList"/>
    <dgm:cxn modelId="{19D23C81-4C72-42D4-82A9-DCBAFCE84948}" type="presParOf" srcId="{EA94B2BC-6BED-4BCA-B613-B73255808182}" destId="{23BF6E81-B166-4662-9A63-D81BA1FE96DA}" srcOrd="1" destOrd="0" presId="urn:microsoft.com/office/officeart/2008/layout/VerticalCurvedList"/>
    <dgm:cxn modelId="{9F3F5DDF-8AA4-4CA6-B30B-C83341DB989B}" type="presParOf" srcId="{EA94B2BC-6BED-4BCA-B613-B73255808182}" destId="{9DC09BA1-7B4A-4948-BA2D-340CAF591059}" srcOrd="2" destOrd="0" presId="urn:microsoft.com/office/officeart/2008/layout/VerticalCurvedList"/>
    <dgm:cxn modelId="{D13042F9-8545-4B76-82C9-8185C030EEFD}" type="presParOf" srcId="{EA94B2BC-6BED-4BCA-B613-B73255808182}" destId="{711AFB82-B8E4-40A5-BD3A-E96B79FE259E}" srcOrd="3" destOrd="0" presId="urn:microsoft.com/office/officeart/2008/layout/VerticalCurvedList"/>
    <dgm:cxn modelId="{E27B6988-1EA4-4E6F-8BC3-3F38B8464576}" type="presParOf" srcId="{05F1CE55-D078-4004-A7AE-C30270CE9841}" destId="{2819A6F6-F473-4B7F-9450-BB6B53FE7F94}" srcOrd="1" destOrd="0" presId="urn:microsoft.com/office/officeart/2008/layout/VerticalCurvedList"/>
    <dgm:cxn modelId="{3E9FD11E-7806-41E0-9522-20454189F324}" type="presParOf" srcId="{05F1CE55-D078-4004-A7AE-C30270CE9841}" destId="{56EA264D-049C-4232-80DC-9ABCB48EB3E3}" srcOrd="2" destOrd="0" presId="urn:microsoft.com/office/officeart/2008/layout/VerticalCurvedList"/>
    <dgm:cxn modelId="{8C0ED6F1-A729-49B2-91AD-5FA1F39F50E1}" type="presParOf" srcId="{56EA264D-049C-4232-80DC-9ABCB48EB3E3}" destId="{DFE18FBE-004C-413C-8D25-E50D23DB7B94}" srcOrd="0" destOrd="0" presId="urn:microsoft.com/office/officeart/2008/layout/VerticalCurvedList"/>
    <dgm:cxn modelId="{9A5DDA83-2544-4F62-964E-88FF269ADE13}" type="presParOf" srcId="{05F1CE55-D078-4004-A7AE-C30270CE9841}" destId="{144251EB-73B1-480F-8D1F-5BE4AA380A8D}" srcOrd="3" destOrd="0" presId="urn:microsoft.com/office/officeart/2008/layout/VerticalCurvedList"/>
    <dgm:cxn modelId="{85D4F6A6-153F-4402-A808-781F4B36C679}" type="presParOf" srcId="{05F1CE55-D078-4004-A7AE-C30270CE9841}" destId="{9D5C7D00-FC96-4835-87A3-3270E1A28962}" srcOrd="4" destOrd="0" presId="urn:microsoft.com/office/officeart/2008/layout/VerticalCurvedList"/>
    <dgm:cxn modelId="{5E6C8A19-8672-414E-A4C5-E579C255E2A6}" type="presParOf" srcId="{9D5C7D00-FC96-4835-87A3-3270E1A28962}" destId="{BF568D9D-2256-4D81-8375-381DD847E238}" srcOrd="0" destOrd="0" presId="urn:microsoft.com/office/officeart/2008/layout/VerticalCurvedList"/>
    <dgm:cxn modelId="{F05795A8-4BEF-4E3B-8EFF-AF911012ACDA}" type="presParOf" srcId="{05F1CE55-D078-4004-A7AE-C30270CE9841}" destId="{ED72DF47-6D4A-4F26-9A18-B905D4172225}" srcOrd="5" destOrd="0" presId="urn:microsoft.com/office/officeart/2008/layout/VerticalCurvedList"/>
    <dgm:cxn modelId="{249A9763-0907-4B3F-822C-DAE452950540}" type="presParOf" srcId="{05F1CE55-D078-4004-A7AE-C30270CE9841}" destId="{D491490A-9A7A-4C20-ADC9-D2C51BF6D9C0}" srcOrd="6" destOrd="0" presId="urn:microsoft.com/office/officeart/2008/layout/VerticalCurvedList"/>
    <dgm:cxn modelId="{91C92A65-BFCE-49F5-A68E-118EB454FC13}" type="presParOf" srcId="{D491490A-9A7A-4C20-ADC9-D2C51BF6D9C0}" destId="{CDE9F9B8-160B-4A82-B96F-E03B3B8CC65B}" srcOrd="0" destOrd="0" presId="urn:microsoft.com/office/officeart/2008/layout/VerticalCurvedList"/>
    <dgm:cxn modelId="{182481C5-CBC5-44D9-8949-F2B07A728BAB}" type="presParOf" srcId="{05F1CE55-D078-4004-A7AE-C30270CE9841}" destId="{1643FD6E-B572-47C0-BCB7-9804B3E5D21A}" srcOrd="7" destOrd="0" presId="urn:microsoft.com/office/officeart/2008/layout/VerticalCurvedList"/>
    <dgm:cxn modelId="{ACC28C15-F97D-49A9-B372-56A93C8BC8CF}" type="presParOf" srcId="{05F1CE55-D078-4004-A7AE-C30270CE9841}" destId="{05A45092-F777-41CA-BC32-0740EA005989}" srcOrd="8" destOrd="0" presId="urn:microsoft.com/office/officeart/2008/layout/VerticalCurvedList"/>
    <dgm:cxn modelId="{0F5E7D1D-A747-41BD-B898-6D7215F57A35}" type="presParOf" srcId="{05A45092-F777-41CA-BC32-0740EA005989}" destId="{1360E8DC-5D10-48A2-A68F-47FE38C3CC61}" srcOrd="0" destOrd="0" presId="urn:microsoft.com/office/officeart/2008/layout/VerticalCurvedList"/>
    <dgm:cxn modelId="{DA632069-C9D9-4924-86B3-854D427F9DE3}" type="presParOf" srcId="{05F1CE55-D078-4004-A7AE-C30270CE9841}" destId="{C4B29CAB-F3DF-4FE7-A9B5-DEFC7DD58356}" srcOrd="9" destOrd="0" presId="urn:microsoft.com/office/officeart/2008/layout/VerticalCurvedList"/>
    <dgm:cxn modelId="{F902B537-51FD-478D-B61B-2E9F41974CE3}" type="presParOf" srcId="{05F1CE55-D078-4004-A7AE-C30270CE9841}" destId="{33D0D266-9497-4ADA-BEF4-A2706A7A419E}" srcOrd="10" destOrd="0" presId="urn:microsoft.com/office/officeart/2008/layout/VerticalCurvedList"/>
    <dgm:cxn modelId="{9FB59827-8EA1-48EC-828F-1B3902E1C0E0}" type="presParOf" srcId="{33D0D266-9497-4ADA-BEF4-A2706A7A419E}" destId="{FC3DEC52-011F-4D22-A9F2-4BD711272B03}" srcOrd="0" destOrd="0" presId="urn:microsoft.com/office/officeart/2008/layout/VerticalCurvedList"/>
    <dgm:cxn modelId="{94B6276D-42E4-4A09-B31B-5999E1C9DE3E}" type="presParOf" srcId="{05F1CE55-D078-4004-A7AE-C30270CE9841}" destId="{BB09714C-9F25-44CE-B5DB-F3CAC2343EAF}" srcOrd="11" destOrd="0" presId="urn:microsoft.com/office/officeart/2008/layout/VerticalCurvedList"/>
    <dgm:cxn modelId="{CE434212-E514-4AAF-8E26-EB317D464486}" type="presParOf" srcId="{05F1CE55-D078-4004-A7AE-C30270CE9841}" destId="{9147476C-09AA-48F9-B12B-624AFEC2812C}" srcOrd="12" destOrd="0" presId="urn:microsoft.com/office/officeart/2008/layout/VerticalCurvedList"/>
    <dgm:cxn modelId="{D262911C-8728-4B06-8F11-940BA436ADDC}" type="presParOf" srcId="{9147476C-09AA-48F9-B12B-624AFEC2812C}" destId="{BF4DC19D-D809-4069-B31E-184424DCA983}" srcOrd="0" destOrd="0" presId="urn:microsoft.com/office/officeart/2008/layout/VerticalCurvedList"/>
    <dgm:cxn modelId="{833BE104-BC04-4FDC-8F82-274D3C328934}" type="presParOf" srcId="{05F1CE55-D078-4004-A7AE-C30270CE9841}" destId="{4453D57D-E761-4C75-8EBF-E8B2AC5A8B3C}" srcOrd="13" destOrd="0" presId="urn:microsoft.com/office/officeart/2008/layout/VerticalCurvedList"/>
    <dgm:cxn modelId="{BED7921C-3650-4271-975A-908E5B0CA86B}" type="presParOf" srcId="{05F1CE55-D078-4004-A7AE-C30270CE9841}" destId="{CDFF33F0-E362-4244-A9C6-44D0622064D5}" srcOrd="14" destOrd="0" presId="urn:microsoft.com/office/officeart/2008/layout/VerticalCurvedList"/>
    <dgm:cxn modelId="{DDA2F90F-17C1-461A-9535-7C347E0370B9}" type="presParOf" srcId="{CDFF33F0-E362-4244-A9C6-44D0622064D5}" destId="{ABF681C9-93DF-42DD-9703-ACCD7D5F07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469D6-0F84-4C7D-88CF-B9486AF859C2}">
      <dsp:nvSpPr>
        <dsp:cNvPr id="0" name=""/>
        <dsp:cNvSpPr/>
      </dsp:nvSpPr>
      <dsp:spPr>
        <a:xfrm>
          <a:off x="0" y="8577"/>
          <a:ext cx="6480715" cy="108576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/>
            <a:t>Financial Performance</a:t>
          </a:r>
          <a:endParaRPr lang="en-IN" sz="2800" b="1" kern="1200" dirty="0"/>
        </a:p>
      </dsp:txBody>
      <dsp:txXfrm>
        <a:off x="53002" y="61579"/>
        <a:ext cx="6374711" cy="979756"/>
      </dsp:txXfrm>
    </dsp:sp>
    <dsp:sp modelId="{710B994B-BC02-41F9-9F73-9A84B966051A}">
      <dsp:nvSpPr>
        <dsp:cNvPr id="0" name=""/>
        <dsp:cNvSpPr/>
      </dsp:nvSpPr>
      <dsp:spPr>
        <a:xfrm>
          <a:off x="0" y="1094337"/>
          <a:ext cx="6480715" cy="1530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63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N" sz="2400" b="1" kern="1200" dirty="0" smtClean="0"/>
            <a:t>Results Standalone for Q1FY15</a:t>
          </a:r>
          <a:endParaRPr lang="en-IN" sz="2400" b="1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N" sz="2400" b="1" kern="1200" dirty="0" smtClean="0"/>
            <a:t>Results Consolidated for Q1 FY15</a:t>
          </a:r>
          <a:endParaRPr lang="en-IN" sz="2400" b="1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N" sz="2400" b="1" kern="1200" dirty="0" smtClean="0"/>
            <a:t>EBITDA Analysis</a:t>
          </a:r>
          <a:endParaRPr lang="en-IN" sz="2400" b="1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N" sz="2400" b="1" kern="1200" dirty="0" smtClean="0"/>
            <a:t>Sales Analysis</a:t>
          </a:r>
          <a:endParaRPr lang="en-IN" sz="2400" b="1" kern="1200" dirty="0"/>
        </a:p>
      </dsp:txBody>
      <dsp:txXfrm>
        <a:off x="0" y="1094337"/>
        <a:ext cx="6480715" cy="1530765"/>
      </dsp:txXfrm>
    </dsp:sp>
    <dsp:sp modelId="{100D38FB-7E6C-48CE-8581-DDF1E1C87FD6}">
      <dsp:nvSpPr>
        <dsp:cNvPr id="0" name=""/>
        <dsp:cNvSpPr/>
      </dsp:nvSpPr>
      <dsp:spPr>
        <a:xfrm>
          <a:off x="0" y="2625102"/>
          <a:ext cx="6480715" cy="108576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/>
            <a:t>Business Initiatives</a:t>
          </a:r>
          <a:endParaRPr lang="en-IN" sz="2800" b="1" kern="1200" dirty="0"/>
        </a:p>
      </dsp:txBody>
      <dsp:txXfrm>
        <a:off x="53002" y="2678104"/>
        <a:ext cx="6374711" cy="979756"/>
      </dsp:txXfrm>
    </dsp:sp>
    <dsp:sp modelId="{C8725447-FCE3-4311-BE93-946783AE6346}">
      <dsp:nvSpPr>
        <dsp:cNvPr id="0" name=""/>
        <dsp:cNvSpPr/>
      </dsp:nvSpPr>
      <dsp:spPr>
        <a:xfrm>
          <a:off x="0" y="3710862"/>
          <a:ext cx="6480715" cy="960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63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N" sz="2400" b="1" kern="1200" dirty="0" smtClean="0"/>
            <a:t>Brand Updates</a:t>
          </a:r>
          <a:endParaRPr lang="en-IN" sz="2400" b="1" kern="1200" dirty="0"/>
        </a:p>
      </dsp:txBody>
      <dsp:txXfrm>
        <a:off x="0" y="3710862"/>
        <a:ext cx="6480715" cy="960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F6E81-B166-4662-9A63-D81BA1FE96DA}">
      <dsp:nvSpPr>
        <dsp:cNvPr id="0" name=""/>
        <dsp:cNvSpPr/>
      </dsp:nvSpPr>
      <dsp:spPr>
        <a:xfrm>
          <a:off x="-6144094" y="-940664"/>
          <a:ext cx="7318912" cy="7318912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19A6F6-F473-4B7F-9450-BB6B53FE7F94}">
      <dsp:nvSpPr>
        <dsp:cNvPr id="0" name=""/>
        <dsp:cNvSpPr/>
      </dsp:nvSpPr>
      <dsp:spPr>
        <a:xfrm>
          <a:off x="381446" y="247192"/>
          <a:ext cx="9123025" cy="4941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4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Sales growth of 16% (8% by volume and 8% by value)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381446" y="247192"/>
        <a:ext cx="9123025" cy="494167"/>
      </dsp:txXfrm>
    </dsp:sp>
    <dsp:sp modelId="{DFE18FBE-004C-413C-8D25-E50D23DB7B94}">
      <dsp:nvSpPr>
        <dsp:cNvPr id="0" name=""/>
        <dsp:cNvSpPr/>
      </dsp:nvSpPr>
      <dsp:spPr>
        <a:xfrm>
          <a:off x="72591" y="185421"/>
          <a:ext cx="617709" cy="6177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251EB-73B1-480F-8D1F-5BE4AA380A8D}">
      <dsp:nvSpPr>
        <dsp:cNvPr id="0" name=""/>
        <dsp:cNvSpPr/>
      </dsp:nvSpPr>
      <dsp:spPr>
        <a:xfrm>
          <a:off x="828959" y="901080"/>
          <a:ext cx="8675512" cy="669765"/>
        </a:xfrm>
        <a:prstGeom prst="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4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Advt. &amp; Sales Promo exp. for the quarter </a:t>
          </a:r>
          <a:r>
            <a:rPr lang="en-US" sz="1800" b="1" kern="1200" dirty="0" err="1" smtClean="0">
              <a:solidFill>
                <a:schemeClr val="tx1"/>
              </a:solidFill>
            </a:rPr>
            <a:t>Rs</a:t>
          </a:r>
          <a:r>
            <a:rPr lang="en-US" sz="1800" b="1" kern="1200" dirty="0" smtClean="0">
              <a:solidFill>
                <a:schemeClr val="tx1"/>
              </a:solidFill>
            </a:rPr>
            <a:t> 42 crore  Increase of  5.1%.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A&amp;P to Sales Ratio  10.9%.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828959" y="901080"/>
        <a:ext cx="8675512" cy="669765"/>
      </dsp:txXfrm>
    </dsp:sp>
    <dsp:sp modelId="{BF568D9D-2256-4D81-8375-381DD847E238}">
      <dsp:nvSpPr>
        <dsp:cNvPr id="0" name=""/>
        <dsp:cNvSpPr/>
      </dsp:nvSpPr>
      <dsp:spPr>
        <a:xfrm>
          <a:off x="520104" y="927108"/>
          <a:ext cx="617709" cy="6177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2DF47-6D4A-4F26-9A18-B905D4172225}">
      <dsp:nvSpPr>
        <dsp:cNvPr id="0" name=""/>
        <dsp:cNvSpPr/>
      </dsp:nvSpPr>
      <dsp:spPr>
        <a:xfrm>
          <a:off x="1074194" y="1730021"/>
          <a:ext cx="8430277" cy="494167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4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Gross Margin stands at 48% as compared to 49% in last year same period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1074194" y="1730021"/>
        <a:ext cx="8430277" cy="494167"/>
      </dsp:txXfrm>
    </dsp:sp>
    <dsp:sp modelId="{CDE9F9B8-160B-4A82-B96F-E03B3B8CC65B}">
      <dsp:nvSpPr>
        <dsp:cNvPr id="0" name=""/>
        <dsp:cNvSpPr/>
      </dsp:nvSpPr>
      <dsp:spPr>
        <a:xfrm>
          <a:off x="765339" y="1668250"/>
          <a:ext cx="617709" cy="6177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3FD6E-B572-47C0-BCB7-9804B3E5D21A}">
      <dsp:nvSpPr>
        <dsp:cNvPr id="0" name=""/>
        <dsp:cNvSpPr/>
      </dsp:nvSpPr>
      <dsp:spPr>
        <a:xfrm>
          <a:off x="1152495" y="2471708"/>
          <a:ext cx="8351976" cy="494167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4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EBITDA at </a:t>
          </a:r>
          <a:r>
            <a:rPr lang="en-US" sz="1800" b="1" kern="1200" dirty="0" err="1" smtClean="0">
              <a:solidFill>
                <a:schemeClr val="tx1"/>
              </a:solidFill>
            </a:rPr>
            <a:t>Rs</a:t>
          </a:r>
          <a:r>
            <a:rPr lang="en-US" sz="1800" b="1" kern="1200" dirty="0" smtClean="0">
              <a:solidFill>
                <a:schemeClr val="tx1"/>
              </a:solidFill>
            </a:rPr>
            <a:t>. 5199 lacs as compared to </a:t>
          </a:r>
          <a:r>
            <a:rPr lang="en-US" sz="1800" b="1" kern="1200" dirty="0" err="1" smtClean="0">
              <a:solidFill>
                <a:schemeClr val="tx1"/>
              </a:solidFill>
            </a:rPr>
            <a:t>Rs</a:t>
          </a:r>
          <a:r>
            <a:rPr lang="en-US" sz="1800" b="1" kern="1200" dirty="0" smtClean="0">
              <a:solidFill>
                <a:schemeClr val="tx1"/>
              </a:solidFill>
            </a:rPr>
            <a:t> 4787 lacs in last year same period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1152495" y="2471708"/>
        <a:ext cx="8351976" cy="494167"/>
      </dsp:txXfrm>
    </dsp:sp>
    <dsp:sp modelId="{1360E8DC-5D10-48A2-A68F-47FE38C3CC61}">
      <dsp:nvSpPr>
        <dsp:cNvPr id="0" name=""/>
        <dsp:cNvSpPr/>
      </dsp:nvSpPr>
      <dsp:spPr>
        <a:xfrm>
          <a:off x="843641" y="2409937"/>
          <a:ext cx="617709" cy="6177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29CAB-F3DF-4FE7-A9B5-DEFC7DD58356}">
      <dsp:nvSpPr>
        <dsp:cNvPr id="0" name=""/>
        <dsp:cNvSpPr/>
      </dsp:nvSpPr>
      <dsp:spPr>
        <a:xfrm>
          <a:off x="1074194" y="3213394"/>
          <a:ext cx="8430277" cy="494167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4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PAT stands at </a:t>
          </a:r>
          <a:r>
            <a:rPr lang="en-US" sz="1800" b="1" kern="1200" dirty="0" err="1" smtClean="0">
              <a:solidFill>
                <a:schemeClr val="tx1"/>
              </a:solidFill>
            </a:rPr>
            <a:t>Rs</a:t>
          </a:r>
          <a:r>
            <a:rPr lang="en-US" sz="1800" b="1" kern="1200" dirty="0" smtClean="0">
              <a:solidFill>
                <a:schemeClr val="tx1"/>
              </a:solidFill>
            </a:rPr>
            <a:t>. 4246 lacs as compared to 2469 lacs in last year same period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1074194" y="3213394"/>
        <a:ext cx="8430277" cy="494167"/>
      </dsp:txXfrm>
    </dsp:sp>
    <dsp:sp modelId="{FC3DEC52-011F-4D22-A9F2-4BD711272B03}">
      <dsp:nvSpPr>
        <dsp:cNvPr id="0" name=""/>
        <dsp:cNvSpPr/>
      </dsp:nvSpPr>
      <dsp:spPr>
        <a:xfrm>
          <a:off x="765339" y="3151623"/>
          <a:ext cx="617709" cy="6177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9714C-9F25-44CE-B5DB-F3CAC2343EAF}">
      <dsp:nvSpPr>
        <dsp:cNvPr id="0" name=""/>
        <dsp:cNvSpPr/>
      </dsp:nvSpPr>
      <dsp:spPr>
        <a:xfrm>
          <a:off x="828959" y="3954537"/>
          <a:ext cx="8675512" cy="494167"/>
        </a:xfrm>
        <a:prstGeom prst="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4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Cash Profit for the quarter at </a:t>
          </a:r>
          <a:r>
            <a:rPr lang="en-US" sz="1800" b="1" kern="1200" dirty="0" err="1" smtClean="0">
              <a:solidFill>
                <a:schemeClr val="tx1"/>
              </a:solidFill>
            </a:rPr>
            <a:t>Rs</a:t>
          </a:r>
          <a:r>
            <a:rPr lang="en-US" sz="1800" b="1" kern="1200" dirty="0" smtClean="0">
              <a:solidFill>
                <a:schemeClr val="tx1"/>
              </a:solidFill>
            </a:rPr>
            <a:t> 5058 lacs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828959" y="3954537"/>
        <a:ext cx="8675512" cy="494167"/>
      </dsp:txXfrm>
    </dsp:sp>
    <dsp:sp modelId="{BF4DC19D-D809-4069-B31E-184424DCA983}">
      <dsp:nvSpPr>
        <dsp:cNvPr id="0" name=""/>
        <dsp:cNvSpPr/>
      </dsp:nvSpPr>
      <dsp:spPr>
        <a:xfrm>
          <a:off x="520104" y="3892766"/>
          <a:ext cx="617709" cy="6177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3D57D-E761-4C75-8EBF-E8B2AC5A8B3C}">
      <dsp:nvSpPr>
        <dsp:cNvPr id="0" name=""/>
        <dsp:cNvSpPr/>
      </dsp:nvSpPr>
      <dsp:spPr>
        <a:xfrm>
          <a:off x="381446" y="4696223"/>
          <a:ext cx="9123025" cy="49416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4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Media Investment positive;  All POWER Brands in a growth trajectory.</a:t>
          </a:r>
          <a:endParaRPr lang="en-IN" sz="1800" b="1" kern="1200" dirty="0">
            <a:solidFill>
              <a:schemeClr val="tx1"/>
            </a:solidFill>
          </a:endParaRPr>
        </a:p>
      </dsp:txBody>
      <dsp:txXfrm>
        <a:off x="381446" y="4696223"/>
        <a:ext cx="9123025" cy="494167"/>
      </dsp:txXfrm>
    </dsp:sp>
    <dsp:sp modelId="{ABF681C9-93DF-42DD-9703-ACCD7D5F07CD}">
      <dsp:nvSpPr>
        <dsp:cNvPr id="0" name=""/>
        <dsp:cNvSpPr/>
      </dsp:nvSpPr>
      <dsp:spPr>
        <a:xfrm>
          <a:off x="72591" y="4634452"/>
          <a:ext cx="617709" cy="6177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97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697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73A6FC6-20CC-475A-A292-2E8323899477}" type="datetimeFigureOut">
              <a:rPr lang="en-IN" smtClean="0"/>
              <a:t>13-08-2014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643"/>
            <a:ext cx="2946247" cy="49697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26" y="9429643"/>
            <a:ext cx="2946246" cy="49697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BAA3809-ADC0-4000-9377-D3A59C8C96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783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1"/>
          </a:xfrm>
          <a:prstGeom prst="rect">
            <a:avLst/>
          </a:prstGeom>
        </p:spPr>
        <p:txBody>
          <a:bodyPr vert="horz" lIns="92489" tIns="46244" rIns="92489" bIns="46244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1"/>
          </a:xfrm>
          <a:prstGeom prst="rect">
            <a:avLst/>
          </a:prstGeom>
        </p:spPr>
        <p:txBody>
          <a:bodyPr vert="horz" lIns="92489" tIns="46244" rIns="92489" bIns="46244" rtlCol="0"/>
          <a:lstStyle>
            <a:lvl1pPr algn="r">
              <a:defRPr sz="1200"/>
            </a:lvl1pPr>
          </a:lstStyle>
          <a:p>
            <a:fld id="{8A32AABA-DD49-4A67-86F9-E68B8DFB165F}" type="datetimeFigureOut">
              <a:rPr lang="en-IN" smtClean="0"/>
              <a:t>13-08-2014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8013" y="744538"/>
            <a:ext cx="55816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9" tIns="46244" rIns="92489" bIns="46244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2489" tIns="46244" rIns="92489" bIns="462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60" cy="496411"/>
          </a:xfrm>
          <a:prstGeom prst="rect">
            <a:avLst/>
          </a:prstGeom>
        </p:spPr>
        <p:txBody>
          <a:bodyPr vert="horz" lIns="92489" tIns="46244" rIns="92489" bIns="46244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30091"/>
            <a:ext cx="2945660" cy="496411"/>
          </a:xfrm>
          <a:prstGeom prst="rect">
            <a:avLst/>
          </a:prstGeom>
        </p:spPr>
        <p:txBody>
          <a:bodyPr vert="horz" lIns="92489" tIns="46244" rIns="92489" bIns="46244" rtlCol="0" anchor="b"/>
          <a:lstStyle>
            <a:lvl1pPr algn="r">
              <a:defRPr sz="1200"/>
            </a:lvl1pPr>
          </a:lstStyle>
          <a:p>
            <a:fld id="{D4EFB6E0-FF29-49F9-A840-5D1515AAFB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644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8013" y="744538"/>
            <a:ext cx="558165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FB6E0-FF29-49F9-A840-5D1515AAFB4E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964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FB6E0-FF29-49F9-A840-5D1515AAFB4E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4904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8013" y="744538"/>
            <a:ext cx="558165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FB6E0-FF29-49F9-A840-5D1515AAFB4E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7409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8013" y="744538"/>
            <a:ext cx="558165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FB6E0-FF29-49F9-A840-5D1515AAFB4E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7894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8013" y="744538"/>
            <a:ext cx="558165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FB6E0-FF29-49F9-A840-5D1515AAFB4E}" type="slidenum">
              <a:rPr lang="en-IN" smtClean="0">
                <a:solidFill>
                  <a:prstClr val="black"/>
                </a:solidFill>
              </a:rPr>
              <a:pPr/>
              <a:t>6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82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FB6E0-FF29-49F9-A840-5D1515AAFB4E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2892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FB6E0-FF29-49F9-A840-5D1515AAFB4E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339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495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51473" indent="-289028" defTabSz="926495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56111" indent="-231222" defTabSz="926495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18556" indent="-231222" defTabSz="926495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80999" indent="-231222" defTabSz="926495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43444" indent="-231222" defTabSz="926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3005890" indent="-231222" defTabSz="926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68334" indent="-231222" defTabSz="926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930778" indent="-231222" defTabSz="926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B5DD7D2A-A1C0-44C7-94F8-245B33EC1B98}" type="slidenum">
              <a:rPr 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1650" cy="3722687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IN" smtClean="0"/>
              <a:t>Outline differentiation/competetive strategy</a:t>
            </a:r>
          </a:p>
        </p:txBody>
      </p:sp>
    </p:spTree>
    <p:extLst>
      <p:ext uri="{BB962C8B-B14F-4D97-AF65-F5344CB8AC3E}">
        <p14:creationId xmlns:p14="http://schemas.microsoft.com/office/powerpoint/2010/main" val="339540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73479" y="69759"/>
            <a:ext cx="10140044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457325" y="3200400"/>
            <a:ext cx="72009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7318-D0AB-4FEF-99A1-EFEEF0EEAACE}" type="datetime1">
              <a:rPr lang="en-IN" smtClean="0"/>
              <a:t>13-08-2014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70809" y="1449312"/>
            <a:ext cx="10149229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70809" y="1396720"/>
            <a:ext cx="10149229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70809" y="2976649"/>
            <a:ext cx="10149229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14354" y="1505938"/>
            <a:ext cx="92583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5220-2229-4B92-B580-A4C81D5D6569}" type="datetime1">
              <a:rPr lang="en-IN" smtClean="0"/>
              <a:t>13-08-2014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80" y="274648"/>
            <a:ext cx="22631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4" y="274643"/>
            <a:ext cx="6257925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BB88E-FE7D-4834-BB9A-7E790F698B0B}" type="datetime1">
              <a:rPr lang="en-IN" smtClean="0"/>
              <a:t>13-08-2014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65"/>
            <a:ext cx="874395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4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49AE6-3C4C-40E6-A4C5-6F03B09ED55C}" type="datetime1">
              <a:rPr lang="en-IN" smtClean="0"/>
              <a:t>13-08-2014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6F586-7EC8-4763-93BF-4F4BB3397F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7340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0"/>
            <a:ext cx="819388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BB43-E41C-4F6E-AD86-ED072A95347D}" type="datetime1">
              <a:rPr lang="en-IN" smtClean="0"/>
              <a:t>13-08-2014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E69F-2BDB-4DC9-9393-8FF921D2AB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2381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40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9585A-271A-475D-8AD3-FF7897B7359A}" type="datetime1">
              <a:rPr lang="en-IN" smtClean="0"/>
              <a:t>13-08-2014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AC9D-2733-48F0-AA20-06FABDF485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499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0"/>
            <a:ext cx="819388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7" y="1371603"/>
            <a:ext cx="4011216" cy="498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025" y="1371603"/>
            <a:ext cx="4011216" cy="498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F3D37-FB3E-456B-BDA3-109C5122D849}" type="datetime1">
              <a:rPr lang="en-IN" smtClean="0"/>
              <a:t>13-08-2014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CA2F-BEFB-4E06-8169-B2EF86E0EC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6304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4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4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A9D7B-CBBF-4D27-B920-115050A42970}" type="datetime1">
              <a:rPr lang="en-IN" smtClean="0"/>
              <a:t>13-08-2014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2E401-DAF3-4179-A3F0-E497EEAEF1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03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0"/>
            <a:ext cx="819388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D4334-E37F-4030-9134-3057DD1E3614}" type="datetime1">
              <a:rPr lang="en-IN" smtClean="0"/>
              <a:t>13-08-2014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42352-0FCF-4EEE-994E-32F11BC86A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600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9FF8F-7DAD-48DA-AE42-DE6CDD33CC21}" type="datetime1">
              <a:rPr lang="en-IN" smtClean="0"/>
              <a:t>13-08-2014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9C64D-A183-46C4-B52C-847F5AA8E4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7603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48" y="27305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C7A64-722E-4A68-8ADB-348EA4372C3B}" type="datetime1">
              <a:rPr lang="en-IN" smtClean="0"/>
              <a:t>13-08-2014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425DC-42D6-4EB6-915F-AADAEAC951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676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1C11F-0271-4D07-9005-FECF17667A96}" type="datetime1">
              <a:rPr lang="en-IN" smtClean="0"/>
              <a:t>13-08-2014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28700" y="1447800"/>
            <a:ext cx="874395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306" y="6453366"/>
            <a:ext cx="3096344" cy="27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5AF1-B154-410B-9078-E4AD7CCF4F6C}" type="datetime1">
              <a:rPr lang="en-IN" smtClean="0"/>
              <a:t>13-08-2014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B3E99-5D44-474D-A4CE-40E2526F7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8766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0"/>
            <a:ext cx="819388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DF25C-9F4A-4481-A1C5-85CB10F3C7C5}" type="datetime1">
              <a:rPr lang="en-IN" smtClean="0"/>
              <a:t>13-08-2014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8ED9E-3D07-459B-8E18-1B39BF0DE0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3940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761" y="228607"/>
            <a:ext cx="2048470" cy="61245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28607"/>
            <a:ext cx="5973962" cy="6124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D335-FB06-4CC3-AB14-33BB28EAC7A3}" type="datetime1">
              <a:rPr lang="en-IN" smtClean="0"/>
              <a:t>13-08-2014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FE67-2AD7-431C-BAA1-0113973950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476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228600"/>
            <a:ext cx="819388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8" y="1371603"/>
            <a:ext cx="8193881" cy="49815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F309C-14EA-4551-85F2-13AD1A85E300}" type="datetime1">
              <a:rPr lang="en-IN" smtClean="0"/>
              <a:t>13-08-2014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2DB6-CB58-4762-B7AB-7FAE251AC1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0825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228600"/>
            <a:ext cx="819388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7" y="1371603"/>
            <a:ext cx="4011216" cy="498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97025" y="1371600"/>
            <a:ext cx="4011216" cy="241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97025" y="3938600"/>
            <a:ext cx="4011216" cy="2414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D59F-B62C-4644-A8A9-D13669875909}" type="datetime1">
              <a:rPr lang="en-IN" smtClean="0"/>
              <a:t>13-08-2014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01D55-7C30-4816-A182-C0ACD8C376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2559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228600"/>
            <a:ext cx="819388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7" y="1371603"/>
            <a:ext cx="4011216" cy="498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025" y="1371603"/>
            <a:ext cx="4011216" cy="498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C9071-081C-4F32-9757-9B4F766A1393}" type="datetime1">
              <a:rPr lang="en-IN" smtClean="0"/>
              <a:t>13-08-2014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3FD5-D21D-44B3-B84A-9537B337B3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4975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228600"/>
            <a:ext cx="819388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7" y="1371603"/>
            <a:ext cx="4011216" cy="498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97025" y="1371603"/>
            <a:ext cx="4011216" cy="49815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826D8-A665-4C51-894A-1C2F1A457ABA}" type="datetime1">
              <a:rPr lang="en-IN" smtClean="0"/>
              <a:t>13-08-2014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21D8-298D-4EFB-B3B1-4D0AD6F015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527554" y="341313"/>
            <a:ext cx="8180143" cy="360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5262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73479" y="69759"/>
            <a:ext cx="10140044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457325" y="3200400"/>
            <a:ext cx="72009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7318-D0AB-4FEF-99A1-EFEEF0EEAACE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70809" y="1449312"/>
            <a:ext cx="10149229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09" y="1396720"/>
            <a:ext cx="10149229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09" y="2976649"/>
            <a:ext cx="10149229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14354" y="1505938"/>
            <a:ext cx="92583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8620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1C11F-0271-4D07-9005-FECF17667A96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BC95B277-6FD6-4D7F-BFCF-77A9F05C0B62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28700" y="1447800"/>
            <a:ext cx="874395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306" y="6453366"/>
            <a:ext cx="3096344" cy="27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33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73479" y="69759"/>
            <a:ext cx="10140044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952509"/>
            <a:ext cx="874395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547938"/>
            <a:ext cx="874395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B62A-ED70-49ED-9BEC-D739B41223EC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0128" y="6172200"/>
            <a:ext cx="4500563" cy="457200"/>
          </a:xfrm>
        </p:spPr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78096" y="2376830"/>
            <a:ext cx="10140204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94" y="2341512"/>
            <a:ext cx="10140504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852" y="2468880"/>
            <a:ext cx="10141449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4592" y="6208776"/>
            <a:ext cx="514350" cy="457200"/>
          </a:xfrm>
        </p:spPr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1576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73479" y="69759"/>
            <a:ext cx="10140044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952509"/>
            <a:ext cx="874395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547938"/>
            <a:ext cx="874395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B62A-ED70-49ED-9BEC-D739B41223EC}" type="datetime1">
              <a:rPr lang="en-IN" smtClean="0"/>
              <a:t>13-08-2014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0128" y="6172200"/>
            <a:ext cx="4500563" cy="457200"/>
          </a:xfrm>
        </p:spPr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 flipV="1">
            <a:off x="78096" y="2376830"/>
            <a:ext cx="10140204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7794" y="2341512"/>
            <a:ext cx="10140504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76852" y="2468880"/>
            <a:ext cx="10141449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4592" y="6208776"/>
            <a:ext cx="514350" cy="457200"/>
          </a:xfrm>
        </p:spPr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B64-7EA7-4C64-87F1-723440536A78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028700" y="1447800"/>
            <a:ext cx="421767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550694" y="1447800"/>
            <a:ext cx="421767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03247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3050"/>
            <a:ext cx="874395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9" y="1447800"/>
            <a:ext cx="4200525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2134" y="1447800"/>
            <a:ext cx="4200525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F7A7-C375-4AB5-921A-4AEC3B501DA1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028709" y="2247900"/>
            <a:ext cx="4200525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5572134" y="2247900"/>
            <a:ext cx="4200525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3376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C786-C18C-4D46-8C73-F23FD8AA7F52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2012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309B-2529-42BF-B538-E6B463123E56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3547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72017" y="69755"/>
            <a:ext cx="10140044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3050"/>
            <a:ext cx="874395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28704" y="1600200"/>
            <a:ext cx="2143125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BBE2-727A-4A9D-800A-016F77C078A4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343275" y="1600200"/>
            <a:ext cx="6429375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47145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4900550"/>
            <a:ext cx="8229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5445825"/>
            <a:ext cx="8229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471D-9733-4B1B-85AF-40E7089F80D7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6172200"/>
            <a:ext cx="4371975" cy="457200"/>
          </a:xfrm>
        </p:spPr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4592" y="6208776"/>
            <a:ext cx="514350" cy="457200"/>
          </a:xfrm>
        </p:spPr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Rectangle 10"/>
          <p:cNvSpPr/>
          <p:nvPr/>
        </p:nvSpPr>
        <p:spPr>
          <a:xfrm flipV="1">
            <a:off x="76851" y="4683555"/>
            <a:ext cx="1013269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076" y="4650511"/>
            <a:ext cx="1013246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077" y="4773261"/>
            <a:ext cx="1013246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862" y="66680"/>
            <a:ext cx="1012710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26632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5220-2229-4B92-B580-A4C81D5D6569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8757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80" y="274648"/>
            <a:ext cx="22631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4" y="274643"/>
            <a:ext cx="6257925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BB88E-FE7D-4834-BB9A-7E790F698B0B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1525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87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6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B64-7EA7-4C64-87F1-723440536A78}" type="datetime1">
              <a:rPr lang="en-IN" smtClean="0"/>
              <a:t>13-08-2014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028700" y="1447800"/>
            <a:ext cx="421767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550694" y="1447800"/>
            <a:ext cx="421767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3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02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19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72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4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4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52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02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0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9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2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4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3050"/>
            <a:ext cx="874395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9" y="1447800"/>
            <a:ext cx="4200525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2134" y="1447800"/>
            <a:ext cx="4200525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F7A7-C375-4AB5-921A-4AEC3B501DA1}" type="datetime1">
              <a:rPr lang="en-IN" smtClean="0"/>
              <a:t>13-08-2014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028709" y="2247900"/>
            <a:ext cx="4200525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5572134" y="2247900"/>
            <a:ext cx="4200525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43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1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10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4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4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34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0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0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13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8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89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3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198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56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647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3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3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4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C786-C18C-4D46-8C73-F23FD8AA7F52}" type="datetime1">
              <a:rPr lang="en-IN" smtClean="0"/>
              <a:t>13-08-2014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309B-2529-42BF-B538-E6B463123E56}" type="datetime1">
              <a:rPr lang="en-IN" smtClean="0"/>
              <a:t>13-08-2014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72017" y="69755"/>
            <a:ext cx="10140044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3050"/>
            <a:ext cx="874395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28704" y="1600200"/>
            <a:ext cx="2143125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BBE2-727A-4A9D-800A-016F77C078A4}" type="datetime1">
              <a:rPr lang="en-IN" smtClean="0"/>
              <a:t>13-08-2014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343275" y="1600200"/>
            <a:ext cx="6429375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4900550"/>
            <a:ext cx="8229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5445825"/>
            <a:ext cx="8229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471D-9733-4B1B-85AF-40E7089F80D7}" type="datetime1">
              <a:rPr lang="en-IN" smtClean="0"/>
              <a:t>13-08-2014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6172200"/>
            <a:ext cx="4371975" cy="457200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4592" y="6208776"/>
            <a:ext cx="514350" cy="457200"/>
          </a:xfrm>
        </p:spPr>
        <p:txBody>
          <a:bodyPr/>
          <a:lstStyle/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Rectangle 10"/>
          <p:cNvSpPr/>
          <p:nvPr/>
        </p:nvSpPr>
        <p:spPr>
          <a:xfrm flipV="1">
            <a:off x="76851" y="4683555"/>
            <a:ext cx="1013269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77076" y="4650511"/>
            <a:ext cx="1013246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77077" y="4773261"/>
            <a:ext cx="1013246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862" y="66680"/>
            <a:ext cx="1012710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72017" y="69755"/>
            <a:ext cx="10140044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74395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28700" y="1447800"/>
            <a:ext cx="874395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943736" y="6191250"/>
            <a:ext cx="2786063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1073D7-7A2F-44CF-A0C1-A6DA9611CAAA}" type="datetime1">
              <a:rPr lang="en-IN" smtClean="0"/>
              <a:t>13-08-2014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28700" y="6172200"/>
            <a:ext cx="44577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64592" y="6210300"/>
            <a:ext cx="51435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C95B277-6FD6-4D7F-BFCF-77A9F05C0B62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371603"/>
            <a:ext cx="8193332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354802"/>
            <a:ext cx="24003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415A6C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E7C3C5-8968-4769-AC68-8B532FC0AF79}" type="datetime1">
              <a:rPr lang="en-IN" smtClean="0"/>
              <a:t>13-08-2014</a:t>
            </a:fld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354802"/>
            <a:ext cx="24003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9CE3F-C349-419A-B2BB-59E05F308C1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10287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C:\Users\angad.menon\Desktop\Fa feel fantastic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222" y="6165850"/>
            <a:ext cx="156777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C:\Users\angad.menon\Desktop\JLL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84" y="25403"/>
            <a:ext cx="21431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96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</a:defRPr>
      </a:lvl9pPr>
    </p:titleStyle>
    <p:bodyStyle>
      <a:lvl1pPr marL="180975" indent="-180975" algn="l" rtl="0" eaLnBrk="0" fontAlgn="base" hangingPunct="0">
        <a:spcBef>
          <a:spcPct val="80000"/>
        </a:spcBef>
        <a:spcAft>
          <a:spcPct val="0"/>
        </a:spcAft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352425" indent="-169863" algn="l" rtl="0" eaLnBrk="0" fontAlgn="base" hangingPunct="0">
        <a:spcBef>
          <a:spcPct val="80000"/>
        </a:spcBef>
        <a:spcAft>
          <a:spcPct val="0"/>
        </a:spcAft>
        <a:buFont typeface="Arial" pitchFamily="34" charset="0"/>
        <a:buChar char="−"/>
        <a:defRPr sz="1600">
          <a:solidFill>
            <a:schemeClr val="tx2"/>
          </a:solidFill>
          <a:latin typeface="+mn-lt"/>
        </a:defRPr>
      </a:lvl2pPr>
      <a:lvl3pPr marL="714375" indent="-182563" algn="l" rtl="0" eaLnBrk="0" fontAlgn="base" hangingPunct="0">
        <a:spcBef>
          <a:spcPct val="80000"/>
        </a:spcBef>
        <a:spcAft>
          <a:spcPct val="0"/>
        </a:spcAft>
        <a:buFont typeface="Arial" pitchFamily="34" charset="0"/>
        <a:buChar char="−"/>
        <a:defRPr sz="1600">
          <a:solidFill>
            <a:schemeClr val="tx2"/>
          </a:solidFill>
          <a:latin typeface="+mn-lt"/>
        </a:defRPr>
      </a:lvl3pPr>
      <a:lvl4pPr marL="1074738" indent="-180975" algn="l" rtl="0" eaLnBrk="0" fontAlgn="base" hangingPunct="0">
        <a:spcBef>
          <a:spcPct val="80000"/>
        </a:spcBef>
        <a:spcAft>
          <a:spcPct val="0"/>
        </a:spcAft>
        <a:buFont typeface="Arial" pitchFamily="34" charset="0"/>
        <a:buChar char="−"/>
        <a:defRPr sz="1600">
          <a:solidFill>
            <a:schemeClr val="tx2"/>
          </a:solidFill>
          <a:latin typeface="+mn-lt"/>
        </a:defRPr>
      </a:lvl4pPr>
      <a:lvl5pPr marL="1439863" indent="-185738" algn="l" rtl="0" eaLnBrk="0" fontAlgn="base" hangingPunct="0">
        <a:spcBef>
          <a:spcPct val="80000"/>
        </a:spcBef>
        <a:spcAft>
          <a:spcPct val="0"/>
        </a:spcAft>
        <a:buFont typeface="Arial" pitchFamily="34" charset="0"/>
        <a:buChar char="−"/>
        <a:defRPr sz="1600">
          <a:solidFill>
            <a:schemeClr val="tx2"/>
          </a:solidFill>
          <a:latin typeface="+mn-lt"/>
        </a:defRPr>
      </a:lvl5pPr>
      <a:lvl6pPr marL="1897063" indent="-185738" algn="l" rtl="0" fontAlgn="base">
        <a:spcBef>
          <a:spcPct val="80000"/>
        </a:spcBef>
        <a:spcAft>
          <a:spcPct val="0"/>
        </a:spcAft>
        <a:buFont typeface="Arial" charset="0"/>
        <a:buChar char="−"/>
        <a:defRPr sz="1600">
          <a:solidFill>
            <a:schemeClr val="tx2"/>
          </a:solidFill>
          <a:latin typeface="+mn-lt"/>
        </a:defRPr>
      </a:lvl6pPr>
      <a:lvl7pPr marL="2354263" indent="-185738" algn="l" rtl="0" fontAlgn="base">
        <a:spcBef>
          <a:spcPct val="80000"/>
        </a:spcBef>
        <a:spcAft>
          <a:spcPct val="0"/>
        </a:spcAft>
        <a:buFont typeface="Arial" charset="0"/>
        <a:buChar char="−"/>
        <a:defRPr sz="1600">
          <a:solidFill>
            <a:schemeClr val="tx2"/>
          </a:solidFill>
          <a:latin typeface="+mn-lt"/>
        </a:defRPr>
      </a:lvl7pPr>
      <a:lvl8pPr marL="2811463" indent="-185738" algn="l" rtl="0" fontAlgn="base">
        <a:spcBef>
          <a:spcPct val="80000"/>
        </a:spcBef>
        <a:spcAft>
          <a:spcPct val="0"/>
        </a:spcAft>
        <a:buFont typeface="Arial" charset="0"/>
        <a:buChar char="−"/>
        <a:defRPr sz="1600">
          <a:solidFill>
            <a:schemeClr val="tx2"/>
          </a:solidFill>
          <a:latin typeface="+mn-lt"/>
        </a:defRPr>
      </a:lvl8pPr>
      <a:lvl9pPr marL="3268663" indent="-185738" algn="l" rtl="0" fontAlgn="base">
        <a:spcBef>
          <a:spcPct val="80000"/>
        </a:spcBef>
        <a:spcAft>
          <a:spcPct val="0"/>
        </a:spcAft>
        <a:buFont typeface="Arial" charset="0"/>
        <a:buChar char="−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72017" y="69755"/>
            <a:ext cx="10140044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74395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28700" y="1447800"/>
            <a:ext cx="874395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943736" y="6191250"/>
            <a:ext cx="2786063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1073D7-7A2F-44CF-A0C1-A6DA9611CAAA}" type="datetime1">
              <a:rPr lang="en-IN" smtClean="0">
                <a:solidFill>
                  <a:srgbClr val="1F497D"/>
                </a:solidFill>
              </a:rPr>
              <a:pPr/>
              <a:t>13-08-2014</a:t>
            </a:fld>
            <a:endParaRPr lang="en-IN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28700" y="6172200"/>
            <a:ext cx="44577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N">
              <a:solidFill>
                <a:srgbClr val="1F497D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64592" y="6210300"/>
            <a:ext cx="51435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C95B277-6FD6-4D7F-BFCF-77A9F05C0B6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5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B071-6EE9-4F01-A2B6-F1DB0BFA93F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7178A-1646-4AE9-956C-15D3BDF00DD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5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2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2" y="1600204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2" y="6356364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1884B-BB47-4EB6-9A8A-E1CB612BC228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13-08-2014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64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2" y="6356364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A2E04-431C-48D6-896C-FB3C05B1C8E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7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file:///C:\DMS\ARWP1\g95124g63w3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940" y="1505938"/>
            <a:ext cx="10081120" cy="1470025"/>
          </a:xfrm>
        </p:spPr>
        <p:txBody>
          <a:bodyPr/>
          <a:lstStyle/>
          <a:p>
            <a:r>
              <a:rPr lang="en-IN" b="1" dirty="0" smtClean="0"/>
              <a:t>Analyst Presentation</a:t>
            </a:r>
            <a:br>
              <a:rPr lang="en-IN" b="1" dirty="0" smtClean="0"/>
            </a:br>
            <a:r>
              <a:rPr lang="en-IN" sz="2000" dirty="0" smtClean="0"/>
              <a:t>August 13, 2014</a:t>
            </a:r>
            <a:endParaRPr lang="en-IN" sz="2000" dirty="0"/>
          </a:p>
        </p:txBody>
      </p:sp>
      <p:pic>
        <p:nvPicPr>
          <p:cNvPr id="5" name="Picture 38" descr="C:\DMS\ARWP1\g95124g63w31.jpg"/>
          <p:cNvPicPr preferRelativeResize="0"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204" y="5265256"/>
            <a:ext cx="55604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4055" y="5805264"/>
            <a:ext cx="475773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2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8" y="188640"/>
            <a:ext cx="3816424" cy="61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2800" dirty="0" smtClean="0"/>
              <a:t>EBITDA Movement</a:t>
            </a:r>
            <a:endParaRPr lang="en-IN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10</a:t>
            </a:fld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9322439" y="63548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In %</a:t>
            </a:r>
            <a:endParaRPr lang="en-IN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05548"/>
              </p:ext>
            </p:extLst>
          </p:nvPr>
        </p:nvGraphicFramePr>
        <p:xfrm>
          <a:off x="534987" y="996400"/>
          <a:ext cx="8787451" cy="5096893"/>
        </p:xfrm>
        <a:graphic>
          <a:graphicData uri="http://schemas.openxmlformats.org/drawingml/2006/table">
            <a:tbl>
              <a:tblPr/>
              <a:tblGrid>
                <a:gridCol w="5415145"/>
                <a:gridCol w="3372306"/>
              </a:tblGrid>
              <a:tr h="407159">
                <a:tc>
                  <a:txBody>
                    <a:bodyPr/>
                    <a:lstStyle/>
                    <a:p>
                      <a:pPr algn="l" fontAlgn="ctr"/>
                      <a:r>
                        <a:rPr lang="en-IN" sz="2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Particulars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Q1FY15 vs Q1FY14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669962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EBITDA % - Previous period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14.4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69962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Operating Income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(0.2)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69962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Gross Margin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(1.4)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69962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Employee 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0.6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69962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Advertisement &amp; Sales Promotion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1.1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69962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Expenditure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(1.0)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69962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EBITDA % - Current period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13.5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5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07516" y="116632"/>
            <a:ext cx="2556056" cy="61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800" dirty="0" smtClean="0"/>
              <a:t>Sales Analysis </a:t>
            </a:r>
            <a:endParaRPr lang="en-IN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11</a:t>
            </a:fld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400704" y="750248"/>
            <a:ext cx="278108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b="1" dirty="0" err="1" smtClean="0"/>
              <a:t>Segmentwise</a:t>
            </a:r>
            <a:r>
              <a:rPr lang="en-IN" b="1" dirty="0" smtClean="0"/>
              <a:t> Sales Growth</a:t>
            </a:r>
            <a:endParaRPr lang="en-IN" b="1" dirty="0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03052" y="4803164"/>
            <a:ext cx="956498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IN" sz="2000" b="1" dirty="0">
                <a:latin typeface="+mn-lt"/>
              </a:rPr>
              <a:t>Soaps &amp; Detergents include Fabric Wash, Dish Wash Bar, Beauty </a:t>
            </a:r>
            <a:r>
              <a:rPr lang="en-IN" sz="2000" b="1" dirty="0" smtClean="0">
                <a:latin typeface="+mn-lt"/>
              </a:rPr>
              <a:t>Soap</a:t>
            </a:r>
          </a:p>
          <a:p>
            <a:pPr eaLnBrk="1" hangingPunct="1"/>
            <a:endParaRPr lang="en-IN" sz="2000" b="1" dirty="0">
              <a:latin typeface="+mn-lt"/>
            </a:endParaRPr>
          </a:p>
          <a:p>
            <a:pPr eaLnBrk="1" hangingPunct="1"/>
            <a:r>
              <a:rPr lang="en-IN" sz="2000" b="1" dirty="0">
                <a:latin typeface="+mn-lt"/>
              </a:rPr>
              <a:t>Home Care includes Household insecticide, Incense </a:t>
            </a:r>
            <a:r>
              <a:rPr lang="en-IN" sz="2000" b="1" dirty="0" smtClean="0">
                <a:latin typeface="+mn-lt"/>
              </a:rPr>
              <a:t>sticks</a:t>
            </a:r>
            <a:r>
              <a:rPr lang="en-IN" sz="2000" b="1" dirty="0">
                <a:latin typeface="+mn-lt"/>
              </a:rPr>
              <a:t> </a:t>
            </a:r>
            <a:r>
              <a:rPr lang="en-IN" sz="2000" b="1" dirty="0" smtClean="0">
                <a:latin typeface="+mn-lt"/>
              </a:rPr>
              <a:t>&amp; Scrubber</a:t>
            </a:r>
          </a:p>
          <a:p>
            <a:pPr eaLnBrk="1" hangingPunct="1"/>
            <a:endParaRPr lang="en-IN" sz="2000" b="1" dirty="0" smtClean="0">
              <a:latin typeface="+mn-lt"/>
            </a:endParaRPr>
          </a:p>
          <a:p>
            <a:pPr eaLnBrk="1" hangingPunct="1"/>
            <a:r>
              <a:rPr lang="en-IN" sz="2000" b="1" dirty="0">
                <a:latin typeface="+mn-lt"/>
              </a:rPr>
              <a:t>Others includes Body </a:t>
            </a:r>
            <a:r>
              <a:rPr lang="en-IN" sz="2000" b="1" dirty="0" smtClean="0">
                <a:latin typeface="+mn-lt"/>
              </a:rPr>
              <a:t>care</a:t>
            </a:r>
            <a:endParaRPr lang="en-IN" sz="2000" b="1" dirty="0">
              <a:latin typeface="+mn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41483"/>
              </p:ext>
            </p:extLst>
          </p:nvPr>
        </p:nvGraphicFramePr>
        <p:xfrm>
          <a:off x="400704" y="1137033"/>
          <a:ext cx="9567329" cy="3448050"/>
        </p:xfrm>
        <a:graphic>
          <a:graphicData uri="http://schemas.openxmlformats.org/drawingml/2006/table">
            <a:tbl>
              <a:tblPr/>
              <a:tblGrid>
                <a:gridCol w="2232737"/>
                <a:gridCol w="1222432"/>
                <a:gridCol w="1222432"/>
                <a:gridCol w="1222432"/>
                <a:gridCol w="1222432"/>
                <a:gridCol w="1222432"/>
                <a:gridCol w="1222432"/>
              </a:tblGrid>
              <a:tr h="313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Standalone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1396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Q1FY15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Q1FY14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Q1FY15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Q1FY14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3964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Soaps &amp; Detergent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30,452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64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 Care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64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Products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64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618415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Less:  Inter Segment Revenue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64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FMCG Sales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32,282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3964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Laundry Services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64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6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95328" y="332656"/>
            <a:ext cx="3096344" cy="61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800" dirty="0" smtClean="0"/>
              <a:t>Category Wise Sales  </a:t>
            </a:r>
            <a:endParaRPr lang="en-IN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12</a:t>
            </a:fld>
            <a:endParaRPr lang="en-I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0107"/>
              </p:ext>
            </p:extLst>
          </p:nvPr>
        </p:nvGraphicFramePr>
        <p:xfrm>
          <a:off x="462980" y="1014171"/>
          <a:ext cx="9433048" cy="5196129"/>
        </p:xfrm>
        <a:graphic>
          <a:graphicData uri="http://schemas.openxmlformats.org/drawingml/2006/table">
            <a:tbl>
              <a:tblPr/>
              <a:tblGrid>
                <a:gridCol w="2647873"/>
                <a:gridCol w="1158444"/>
                <a:gridCol w="1158444"/>
                <a:gridCol w="1158444"/>
                <a:gridCol w="1191543"/>
                <a:gridCol w="1059150"/>
                <a:gridCol w="1059150"/>
              </a:tblGrid>
              <a:tr h="508556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Standalone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Consolidated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5085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Q1FY15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Q1FY14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Growth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Q1FY15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Q1FY14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Growth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08556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 Care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56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Dishwashing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56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Mosquito Repellent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56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Care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4,807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4,854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56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Products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56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35,489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31,965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37,497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32,282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56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Laundry Services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56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35,489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31,965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6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7356" y="188640"/>
            <a:ext cx="2592288" cy="61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2800" dirty="0" smtClean="0"/>
              <a:t>Other Expenses</a:t>
            </a:r>
            <a:endParaRPr lang="en-IN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13</a:t>
            </a:fld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8023820" y="620688"/>
            <a:ext cx="10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In </a:t>
            </a:r>
            <a:r>
              <a:rPr lang="en-IN" dirty="0" err="1" smtClean="0"/>
              <a:t>Rs</a:t>
            </a:r>
            <a:r>
              <a:rPr lang="en-IN" dirty="0" smtClean="0"/>
              <a:t>. </a:t>
            </a:r>
            <a:r>
              <a:rPr lang="en-IN" dirty="0" err="1" smtClean="0"/>
              <a:t>Lacs</a:t>
            </a:r>
            <a:endParaRPr lang="en-I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526674"/>
              </p:ext>
            </p:extLst>
          </p:nvPr>
        </p:nvGraphicFramePr>
        <p:xfrm>
          <a:off x="462980" y="1124744"/>
          <a:ext cx="9073008" cy="3312368"/>
        </p:xfrm>
        <a:graphic>
          <a:graphicData uri="http://schemas.openxmlformats.org/drawingml/2006/table">
            <a:tbl>
              <a:tblPr/>
              <a:tblGrid>
                <a:gridCol w="3000800"/>
                <a:gridCol w="1518052"/>
                <a:gridCol w="1518052"/>
                <a:gridCol w="1518052"/>
                <a:gridCol w="1518052"/>
              </a:tblGrid>
              <a:tr h="488054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Particulars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Standalone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Consolidated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8805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Q1FY15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Q1FY14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Q1FY15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Q1FY14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680076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Freight, handling and forwarding 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 Expenses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62177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 Expenses (% to net sales)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21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5" y="-16527"/>
            <a:ext cx="2262763" cy="68589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800" b="1" dirty="0" smtClean="0"/>
              <a:t>Business Initiatives</a:t>
            </a:r>
            <a:endParaRPr lang="en-IN" sz="2400" b="1" dirty="0"/>
          </a:p>
        </p:txBody>
      </p:sp>
      <p:pic>
        <p:nvPicPr>
          <p:cNvPr id="23554" name="Picture 2" descr="Royalty-free Vector Art: High Profitability Sp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183" y="837486"/>
            <a:ext cx="7804266" cy="554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4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15</a:t>
            </a:fld>
            <a:endParaRPr lang="en-I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79204" y="2204864"/>
            <a:ext cx="5488381" cy="61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800" dirty="0" smtClean="0">
                <a:solidFill>
                  <a:prstClr val="black"/>
                </a:solidFill>
              </a:rPr>
              <a:t>Brand Updates</a:t>
            </a:r>
            <a:endParaRPr lang="en-IN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>
                <a:solidFill>
                  <a:prstClr val="black"/>
                </a:solidFill>
              </a:rPr>
              <a:pPr/>
              <a:t>16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7396" y="1052736"/>
            <a:ext cx="5472608" cy="454278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lvl="0"/>
            <a:r>
              <a:rPr lang="en-US" sz="2400" u="sng" dirty="0">
                <a:solidFill>
                  <a:prstClr val="black"/>
                </a:solidFill>
                <a:cs typeface="Helvetica Neue Light"/>
              </a:rPr>
              <a:t>Updates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Helvetica Neue Light"/>
              </a:rPr>
              <a:t> Media campaign on air to support brand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Helvetica Neue Light"/>
              </a:rPr>
              <a:t>Strong on ground </a:t>
            </a:r>
            <a:r>
              <a:rPr lang="en-US" sz="2400" dirty="0" smtClean="0">
                <a:solidFill>
                  <a:prstClr val="black"/>
                </a:solidFill>
                <a:cs typeface="Helvetica Neue Light"/>
              </a:rPr>
              <a:t>support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cs typeface="Helvetica Neue Light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cs typeface="Helvetica Neue Light"/>
              </a:rPr>
              <a:t>Proposition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Helvetica Neue Light"/>
              </a:rPr>
              <a:t> Anti Yellow in </a:t>
            </a:r>
            <a:r>
              <a:rPr lang="en-US" sz="2400" dirty="0" err="1">
                <a:solidFill>
                  <a:prstClr val="black"/>
                </a:solidFill>
                <a:cs typeface="Helvetica Neue Light"/>
              </a:rPr>
              <a:t>Ujala</a:t>
            </a:r>
            <a:r>
              <a:rPr lang="en-US" sz="2400" dirty="0">
                <a:solidFill>
                  <a:prstClr val="black"/>
                </a:solidFill>
                <a:cs typeface="Helvetica Neue Light"/>
              </a:rPr>
              <a:t> Dominant states</a:t>
            </a:r>
          </a:p>
          <a:p>
            <a:pPr marL="411480" indent="-411480"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cs typeface="Helvetica Neue Light"/>
            </a:endParaRPr>
          </a:p>
          <a:p>
            <a:endParaRPr lang="en-US" sz="2400" dirty="0" smtClean="0">
              <a:solidFill>
                <a:prstClr val="black"/>
              </a:solidFill>
              <a:cs typeface="Helvetica Neue Light"/>
            </a:endParaRPr>
          </a:p>
          <a:p>
            <a:pPr marL="411480" indent="-41148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  <a:cs typeface="Helvetica Neue L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Helvetica Neue Light"/>
              </a:rPr>
              <a:t>Anti Low cost Neel in  relevant pockets</a:t>
            </a:r>
          </a:p>
          <a:p>
            <a:endParaRPr lang="en-US" sz="2400" dirty="0" smtClean="0">
              <a:solidFill>
                <a:prstClr val="black"/>
              </a:solidFill>
              <a:cs typeface="Helvetica Neue Light"/>
            </a:endParaRPr>
          </a:p>
          <a:p>
            <a:endParaRPr lang="en-US" sz="2400" dirty="0">
              <a:solidFill>
                <a:prstClr val="black"/>
              </a:solidFill>
              <a:cs typeface="Helvetica Neue Light"/>
            </a:endParaRPr>
          </a:p>
        </p:txBody>
      </p:sp>
      <p:pic>
        <p:nvPicPr>
          <p:cNvPr id="14" name="Ujala Supreme - Yellow Remov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5508" y="3356992"/>
            <a:ext cx="1170131" cy="936104"/>
          </a:xfrm>
          <a:prstGeom prst="rect">
            <a:avLst/>
          </a:prstGeom>
        </p:spPr>
      </p:pic>
      <p:pic>
        <p:nvPicPr>
          <p:cNvPr id="15" name="Ujala Supreme Vs Blue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1462" y="4954121"/>
            <a:ext cx="1080120" cy="864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529" y="92060"/>
            <a:ext cx="4651651" cy="82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94" y="506624"/>
            <a:ext cx="2542252" cy="192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2" y="2276872"/>
            <a:ext cx="3176291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>
                <a:solidFill>
                  <a:prstClr val="black"/>
                </a:solidFill>
              </a:rPr>
              <a:pPr/>
              <a:t>17</a:t>
            </a:fld>
            <a:endParaRPr lang="en-IN">
              <a:solidFill>
                <a:prstClr val="black"/>
              </a:solidFill>
            </a:endParaRPr>
          </a:p>
        </p:txBody>
      </p:sp>
      <p:pic>
        <p:nvPicPr>
          <p:cNvPr id="1029" name="Picture 5" descr="D:\Amit_Data\Amit\UTC\Exo\Bar\Agency\Orchard\POSM\2014\Round 6\Poster Regular 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65" y="2060848"/>
            <a:ext cx="3015959" cy="426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XO 30SEC NEIGHBOUR ALLERGY HIND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8510" y="4077072"/>
            <a:ext cx="1827596" cy="1462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731" y="116632"/>
            <a:ext cx="3164098" cy="82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42" y="116632"/>
            <a:ext cx="2213040" cy="2274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71" y="2062831"/>
            <a:ext cx="2170364" cy="1548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5588" y="1672357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400" dirty="0" smtClean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Brand Restaged with a strong Celeb Led campaign on the Anti Bac Platform</a:t>
            </a:r>
          </a:p>
          <a:p>
            <a:endParaRPr lang="en-IN" sz="2400" dirty="0" smtClean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Exo</a:t>
            </a:r>
            <a:r>
              <a:rPr lang="en-US" sz="2400" dirty="0" smtClean="0"/>
              <a:t> Anti Bac scrubbers </a:t>
            </a:r>
            <a:r>
              <a:rPr lang="en-US" sz="2400" dirty="0"/>
              <a:t>launched </a:t>
            </a:r>
            <a:endParaRPr lang="en-IN" sz="2400" dirty="0">
              <a:solidFill>
                <a:prstClr val="black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6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342352-0FCF-4EEE-994E-32F11BC86A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0969" y="1315619"/>
            <a:ext cx="5206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400" dirty="0" smtClean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Launch of Low Smoke Coil – </a:t>
            </a:r>
            <a:r>
              <a:rPr lang="en-IN" sz="2400" dirty="0" err="1" smtClean="0">
                <a:solidFill>
                  <a:prstClr val="black"/>
                </a:solidFill>
                <a:latin typeface="Perpetua" panose="02020502060401020303" pitchFamily="18" charset="0"/>
              </a:rPr>
              <a:t>JQ</a:t>
            </a:r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400" dirty="0" smtClean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Innovation on LV:  All new Mix to be launched  in </a:t>
            </a:r>
            <a:r>
              <a:rPr lang="en-IN" sz="2400" dirty="0" err="1" smtClean="0">
                <a:solidFill>
                  <a:prstClr val="black"/>
                </a:solidFill>
                <a:latin typeface="Perpetua" panose="02020502060401020303" pitchFamily="18" charset="0"/>
              </a:rPr>
              <a:t>DQ</a:t>
            </a:r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 2014</a:t>
            </a:r>
            <a:endParaRPr lang="en-IN" sz="2400" dirty="0">
              <a:solidFill>
                <a:prstClr val="black"/>
              </a:solidFill>
              <a:latin typeface="Perpetua" panose="02020502060401020303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29354" y="98664"/>
            <a:ext cx="2628292" cy="61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800" b="1" dirty="0" err="1" smtClean="0">
                <a:solidFill>
                  <a:prstClr val="black"/>
                </a:solidFill>
              </a:rPr>
              <a:t>Maxo</a:t>
            </a:r>
            <a:endParaRPr lang="en-IN" sz="2800" b="1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angad.menon\Desktop\Coil Poster-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20" y="548680"/>
            <a:ext cx="2139946" cy="332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gad.menon\Desktop\Dealer Board 2-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7" y="4099442"/>
            <a:ext cx="5071492" cy="22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342352-0FCF-4EEE-994E-32F11BC86A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1" descr="Margo New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991" y="836705"/>
            <a:ext cx="3246350" cy="137047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9024" y="2289799"/>
            <a:ext cx="1764356" cy="11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999485" y="2636912"/>
            <a:ext cx="5287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400" dirty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Core Continues to get strong Media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400" dirty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prstClr val="black"/>
                </a:solidFill>
                <a:latin typeface="Perpetua" panose="02020502060401020303" pitchFamily="18" charset="0"/>
              </a:rPr>
              <a:t>Face Wash Ready for  launch in September 2014</a:t>
            </a:r>
            <a:endParaRPr lang="en-IN" sz="2400" dirty="0">
              <a:solidFill>
                <a:prstClr val="black"/>
              </a:solidFill>
              <a:latin typeface="Perpetua" panose="02020502060401020303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43665" y="98664"/>
            <a:ext cx="2599671" cy="6120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b="1" dirty="0" smtClean="0">
                <a:solidFill>
                  <a:prstClr val="black"/>
                </a:solidFill>
              </a:rPr>
              <a:t>Margo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485" y="-136511"/>
            <a:ext cx="2510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380" y="260648"/>
            <a:ext cx="2232243" cy="576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IN" b="1" dirty="0" smtClean="0"/>
              <a:t>Agenda</a:t>
            </a:r>
            <a:endParaRPr lang="en-IN" sz="54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64597" y="6345328"/>
            <a:ext cx="298388" cy="322172"/>
          </a:xfrm>
        </p:spPr>
        <p:txBody>
          <a:bodyPr/>
          <a:lstStyle/>
          <a:p>
            <a:fld id="{BC95B277-6FD6-4D7F-BFCF-77A9F05C0B62}" type="slidenum">
              <a:rPr lang="en-IN" smtClean="0"/>
              <a:t>2</a:t>
            </a:fld>
            <a:endParaRPr lang="en-IN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18396571"/>
              </p:ext>
            </p:extLst>
          </p:nvPr>
        </p:nvGraphicFramePr>
        <p:xfrm>
          <a:off x="1327076" y="1268760"/>
          <a:ext cx="6480715" cy="467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13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>
                <a:solidFill>
                  <a:prstClr val="black"/>
                </a:solidFill>
              </a:rPr>
              <a:pPr/>
              <a:t>20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9324" y="1347875"/>
            <a:ext cx="6202810" cy="441967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  <a:cs typeface="Helvetica Neue"/>
              </a:rPr>
              <a:t>Relaunch</a:t>
            </a:r>
            <a:r>
              <a:rPr lang="en-US" sz="2400" dirty="0" smtClean="0">
                <a:solidFill>
                  <a:prstClr val="black"/>
                </a:solidFill>
                <a:cs typeface="Helvetica Neue"/>
              </a:rPr>
              <a:t> : August 2014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cs typeface="Helvetica Neue"/>
            </a:endParaRPr>
          </a:p>
          <a:p>
            <a:pPr marL="868680" lvl="1" indent="-41148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Helvetica Neue"/>
              </a:rPr>
              <a:t>Best Ever formulation for superior Grease cutting</a:t>
            </a:r>
          </a:p>
          <a:p>
            <a:pPr marL="868680" lvl="1" indent="-41148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cs typeface="Helvetica Neue"/>
            </a:endParaRPr>
          </a:p>
          <a:p>
            <a:pPr marL="868680" lvl="1" indent="-41148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Helvetica Neue"/>
              </a:rPr>
              <a:t>Launch of All New Variant  ( Kraft Gel )</a:t>
            </a:r>
          </a:p>
          <a:p>
            <a:pPr marL="868680" lvl="1" indent="-41148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cs typeface="Helvetica Neue"/>
            </a:endParaRPr>
          </a:p>
          <a:p>
            <a:pPr marL="868680" lvl="1" indent="-41148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Helvetica Neue"/>
              </a:rPr>
              <a:t>Focus on Current White spaces for brand :</a:t>
            </a:r>
          </a:p>
          <a:p>
            <a:pPr marL="868680" lvl="1" indent="-41148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Helvetica Neue"/>
              </a:rPr>
              <a:t>225 ml bottle &amp; pouches  for early category adopters</a:t>
            </a:r>
          </a:p>
          <a:p>
            <a:pPr marL="1325880" lvl="2" indent="-411480">
              <a:buFont typeface="Wingdings" panose="05000000000000000000" pitchFamily="2" charset="2"/>
              <a:buChar char="q"/>
            </a:pPr>
            <a:endParaRPr lang="en-US" sz="2000" dirty="0">
              <a:solidFill>
                <a:prstClr val="black"/>
              </a:solidFill>
              <a:cs typeface="Helvetica Neue"/>
            </a:endParaRPr>
          </a:p>
          <a:p>
            <a:pPr marL="1325880" lvl="2" indent="-411480">
              <a:buFont typeface="Wingdings" panose="05000000000000000000" pitchFamily="2" charset="2"/>
              <a:buChar char="q"/>
            </a:pPr>
            <a:endParaRPr lang="en-US" sz="2000" dirty="0">
              <a:solidFill>
                <a:prstClr val="black"/>
              </a:solidFill>
              <a:cs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348" y="0"/>
            <a:ext cx="2133785" cy="80474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61" y="2382004"/>
            <a:ext cx="3098371" cy="279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3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3" y="535781"/>
            <a:ext cx="10258637" cy="578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3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4780" y="5211198"/>
            <a:ext cx="2800996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5663" y="535781"/>
            <a:ext cx="9258300" cy="964406"/>
          </a:xfrm>
        </p:spPr>
        <p:txBody>
          <a:bodyPr>
            <a:noAutofit/>
          </a:bodyPr>
          <a:lstStyle/>
          <a:p>
            <a:pPr algn="ctr"/>
            <a:r>
              <a:rPr lang="en-IN" sz="3150" b="1" u="sng" dirty="0"/>
              <a:t>Henko </a:t>
            </a:r>
            <a:r>
              <a:rPr lang="en-IN" sz="3150" b="1" u="sng" dirty="0" err="1"/>
              <a:t>LINTelligent</a:t>
            </a:r>
            <a:r>
              <a:rPr lang="en-IN" sz="3150" b="1" u="sng" dirty="0"/>
              <a:t> </a:t>
            </a:r>
            <a:br>
              <a:rPr lang="en-IN" sz="3150" b="1" u="sng" dirty="0"/>
            </a:br>
            <a:r>
              <a:rPr lang="en-IN" sz="3150" b="1" u="sng" dirty="0"/>
              <a:t>A Revolution in Detergents Category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216" y="1484785"/>
            <a:ext cx="92350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/>
              <a:t>For years the detergent category only recognized stains and blotches as the main threat to clothes, while repeatedly ignoring the safety, shine and life of the clothes. As a result ordinary detergents could not keep up with the changing trends and dynamics in the fashion, apparel and lifestyle category.</a:t>
            </a:r>
          </a:p>
          <a:p>
            <a:pPr algn="just"/>
            <a:endParaRPr lang="en-IN" dirty="0"/>
          </a:p>
          <a:p>
            <a:pPr algn="just"/>
            <a:r>
              <a:rPr lang="en-IN" dirty="0"/>
              <a:t>Have you ever wondered how your clothes get dull and begin to fade after just a couple of washes? </a:t>
            </a:r>
          </a:p>
          <a:p>
            <a:pPr algn="just"/>
            <a:r>
              <a:rPr lang="en-IN" dirty="0"/>
              <a:t>The harsh enzymes, soda and bleach result in shredding of fibres during the wash these broken fibres are called </a:t>
            </a:r>
            <a:r>
              <a:rPr lang="en-IN" b="1" dirty="0"/>
              <a:t>LINT. </a:t>
            </a:r>
            <a:endParaRPr lang="en-IN" dirty="0"/>
          </a:p>
          <a:p>
            <a:pPr algn="just"/>
            <a:r>
              <a:rPr lang="en-IN" b="1" dirty="0"/>
              <a:t>LINT </a:t>
            </a:r>
            <a:r>
              <a:rPr lang="en-IN" dirty="0"/>
              <a:t>on your clothes traps dirt and stains leaving them dull, rough and faded.</a:t>
            </a:r>
            <a:r>
              <a:rPr lang="en-IN" b="1" dirty="0"/>
              <a:t> </a:t>
            </a:r>
            <a:endParaRPr lang="en-IN" dirty="0"/>
          </a:p>
          <a:p>
            <a:pPr algn="just"/>
            <a:endParaRPr lang="en-IN" dirty="0"/>
          </a:p>
          <a:p>
            <a:pPr algn="just"/>
            <a:r>
              <a:rPr lang="en-IN" dirty="0"/>
              <a:t>Henko discovered a revolutionary solution  with </a:t>
            </a:r>
            <a:r>
              <a:rPr lang="en-IN" dirty="0" err="1"/>
              <a:t>Nano</a:t>
            </a:r>
            <a:r>
              <a:rPr lang="en-IN" dirty="0"/>
              <a:t> Fibre Lock technology to all your clothes problems, including, colour loss, fading and stain removal. The powder is pink in colour, while the texture is soft and smooth with a fine perfume scent that gives you a whole new washing experience while giving your clothes a new look and protecting it from ageing.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47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061" y="238485"/>
            <a:ext cx="6493668" cy="3478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988" y="3600451"/>
            <a:ext cx="7576741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9339" indent="-289339">
              <a:buFont typeface="Arial" panose="020B0604020202020204" pitchFamily="34" charset="0"/>
              <a:buChar char="•"/>
            </a:pPr>
            <a:r>
              <a:rPr lang="en-IN" b="1" dirty="0" err="1">
                <a:cs typeface="Aharoni" panose="02010803020104030203" pitchFamily="2" charset="-79"/>
              </a:rPr>
              <a:t>Henko</a:t>
            </a:r>
            <a:r>
              <a:rPr lang="en-IN" b="1" dirty="0">
                <a:cs typeface="Aharoni" panose="02010803020104030203" pitchFamily="2" charset="-79"/>
              </a:rPr>
              <a:t> </a:t>
            </a:r>
            <a:r>
              <a:rPr lang="en-IN" b="1" dirty="0" err="1">
                <a:cs typeface="Aharoni" panose="02010803020104030203" pitchFamily="2" charset="-79"/>
              </a:rPr>
              <a:t>matic</a:t>
            </a:r>
            <a:r>
              <a:rPr lang="en-IN" b="1" dirty="0">
                <a:cs typeface="Aharoni" panose="02010803020104030203" pitchFamily="2" charset="-79"/>
              </a:rPr>
              <a:t> </a:t>
            </a:r>
            <a:r>
              <a:rPr lang="en-IN" b="1" dirty="0" err="1" smtClean="0">
                <a:cs typeface="Aharoni" panose="02010803020104030203" pitchFamily="2" charset="-79"/>
              </a:rPr>
              <a:t>Relaunched</a:t>
            </a:r>
            <a:r>
              <a:rPr lang="en-IN" b="1" dirty="0" smtClean="0">
                <a:cs typeface="Aharoni" panose="02010803020104030203" pitchFamily="2" charset="-79"/>
              </a:rPr>
              <a:t> </a:t>
            </a:r>
            <a:r>
              <a:rPr lang="en-IN" b="1" dirty="0">
                <a:cs typeface="Aharoni" panose="02010803020104030203" pitchFamily="2" charset="-79"/>
              </a:rPr>
              <a:t>along with Top End Bucket Wash Variant</a:t>
            </a:r>
          </a:p>
          <a:p>
            <a:pPr marL="289339" indent="-289339">
              <a:buFont typeface="Arial" panose="020B0604020202020204" pitchFamily="34" charset="0"/>
              <a:buChar char="•"/>
            </a:pPr>
            <a:endParaRPr lang="en-IN" b="1" dirty="0">
              <a:cs typeface="Aharoni" panose="02010803020104030203" pitchFamily="2" charset="-79"/>
            </a:endParaRPr>
          </a:p>
          <a:p>
            <a:pPr marL="289339" indent="-289339">
              <a:buFont typeface="Arial" panose="020B0604020202020204" pitchFamily="34" charset="0"/>
              <a:buChar char="•"/>
            </a:pPr>
            <a:r>
              <a:rPr lang="en-IN" b="1" dirty="0">
                <a:cs typeface="Aharoni" panose="02010803020104030203" pitchFamily="2" charset="-79"/>
              </a:rPr>
              <a:t> All India launch : </a:t>
            </a:r>
          </a:p>
          <a:p>
            <a:pPr marL="675124" lvl="1" indent="-289339">
              <a:buFont typeface="Arial" panose="020B0604020202020204" pitchFamily="34" charset="0"/>
              <a:buChar char="•"/>
            </a:pPr>
            <a:r>
              <a:rPr lang="en-IN" b="1" dirty="0">
                <a:cs typeface="Aharoni" panose="02010803020104030203" pitchFamily="2" charset="-79"/>
              </a:rPr>
              <a:t> All &gt; 1 lac towns Market storming</a:t>
            </a:r>
          </a:p>
          <a:p>
            <a:pPr marL="675124" lvl="1" indent="-289339">
              <a:buFont typeface="Arial" panose="020B0604020202020204" pitchFamily="34" charset="0"/>
              <a:buChar char="•"/>
            </a:pPr>
            <a:r>
              <a:rPr lang="en-IN" b="1" dirty="0">
                <a:cs typeface="Aharoni" panose="02010803020104030203" pitchFamily="2" charset="-79"/>
              </a:rPr>
              <a:t> Outstanding visibility </a:t>
            </a:r>
          </a:p>
          <a:p>
            <a:pPr marL="675124" lvl="1" indent="-289339">
              <a:buFont typeface="Arial" panose="020B0604020202020204" pitchFamily="34" charset="0"/>
              <a:buChar char="•"/>
            </a:pPr>
            <a:endParaRPr lang="en-IN" b="1" dirty="0">
              <a:cs typeface="Aharoni" panose="02010803020104030203" pitchFamily="2" charset="-79"/>
            </a:endParaRPr>
          </a:p>
          <a:p>
            <a:pPr marL="289339" indent="-289339">
              <a:buFont typeface="Arial" panose="020B0604020202020204" pitchFamily="34" charset="0"/>
              <a:buChar char="•"/>
            </a:pPr>
            <a:r>
              <a:rPr lang="en-IN" b="1" dirty="0">
                <a:cs typeface="Aharoni" panose="02010803020104030203" pitchFamily="2" charset="-79"/>
              </a:rPr>
              <a:t> Launch quantity aimed at grabbing 20% segment share of shelf in </a:t>
            </a:r>
            <a:r>
              <a:rPr lang="en-IN" b="1" dirty="0" err="1">
                <a:cs typeface="Aharoni" panose="02010803020104030203" pitchFamily="2" charset="-79"/>
              </a:rPr>
              <a:t>matics</a:t>
            </a:r>
            <a:r>
              <a:rPr lang="en-IN" b="1" dirty="0">
                <a:cs typeface="Aharoni" panose="02010803020104030203" pitchFamily="2" charset="-79"/>
              </a:rPr>
              <a:t> and 10 % share of shelf in Super Premium </a:t>
            </a:r>
            <a:r>
              <a:rPr lang="en-IN" b="1" dirty="0" err="1">
                <a:cs typeface="Aharoni" panose="02010803020104030203" pitchFamily="2" charset="-79"/>
              </a:rPr>
              <a:t>Handwash</a:t>
            </a:r>
            <a:r>
              <a:rPr lang="en-IN" b="1" dirty="0">
                <a:cs typeface="Aharoni" panose="02010803020104030203" pitchFamily="2" charset="-79"/>
              </a:rPr>
              <a:t> powders </a:t>
            </a:r>
          </a:p>
          <a:p>
            <a:pPr marL="289339" indent="-289339">
              <a:buFont typeface="Arial" panose="020B0604020202020204" pitchFamily="34" charset="0"/>
              <a:buChar char="•"/>
            </a:pPr>
            <a:endParaRPr lang="en-IN" sz="2025" dirty="0"/>
          </a:p>
          <a:p>
            <a:pPr marL="241116" indent="-241116">
              <a:buFont typeface="Wingdings" panose="05000000000000000000" pitchFamily="2" charset="2"/>
              <a:buChar char="v"/>
            </a:pPr>
            <a:endParaRPr lang="en-IN" sz="2025" dirty="0"/>
          </a:p>
        </p:txBody>
      </p:sp>
      <p:pic>
        <p:nvPicPr>
          <p:cNvPr id="6" name="9CBE530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1729" y="3717130"/>
            <a:ext cx="1825005" cy="146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707231" y="731828"/>
            <a:ext cx="4436269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sz="2700" dirty="0"/>
              <a:t>Strong Digital Campaign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"/>
          <a:stretch>
            <a:fillRect/>
          </a:stretch>
        </p:blipFill>
        <p:spPr bwMode="auto">
          <a:xfrm>
            <a:off x="707231" y="1587200"/>
            <a:ext cx="5711428" cy="2098976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4745" y="3837068"/>
            <a:ext cx="6212143" cy="231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147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59" y="621507"/>
            <a:ext cx="6663779" cy="2667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94" y="3288737"/>
            <a:ext cx="5708802" cy="29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28700" y="663585"/>
            <a:ext cx="8743950" cy="754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dirty="0" smtClean="0"/>
              <a:t>On Ground Tie Ups</a:t>
            </a:r>
            <a:endParaRPr lang="en-IN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77" y="2764632"/>
            <a:ext cx="4490308" cy="3367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4235" y="843856"/>
            <a:ext cx="1738636" cy="1568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4235" y="2595975"/>
            <a:ext cx="4736306" cy="3669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1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707232" y="945068"/>
            <a:ext cx="8798884" cy="754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 smtClean="0"/>
              <a:t>Modern Trade &amp; A-Class outlets launch display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22" y="1878637"/>
            <a:ext cx="3643313" cy="421825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006" y="2282428"/>
            <a:ext cx="4970156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22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Box 4"/>
          <p:cNvSpPr txBox="1">
            <a:spLocks noChangeArrowheads="1"/>
          </p:cNvSpPr>
          <p:nvPr/>
        </p:nvSpPr>
        <p:spPr bwMode="auto">
          <a:xfrm>
            <a:off x="-113084" y="2348880"/>
            <a:ext cx="1028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Thank You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EAC8B5-D604-4868-A0FC-2D712F445C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2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5" y="-16527"/>
            <a:ext cx="2406761" cy="68589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800" b="1" dirty="0" smtClean="0"/>
              <a:t>Financial Performance</a:t>
            </a:r>
          </a:p>
          <a:p>
            <a:pPr algn="ctr"/>
            <a:r>
              <a:rPr lang="en-IN" sz="2800" b="1" dirty="0" smtClean="0"/>
              <a:t>Q1 FY15</a:t>
            </a:r>
            <a:endParaRPr lang="en-IN" sz="2400" b="1" dirty="0"/>
          </a:p>
        </p:txBody>
      </p:sp>
      <p:pic>
        <p:nvPicPr>
          <p:cNvPr id="22530" name="Picture 2" descr="Royalty-free Vector Art: Coin graph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1397" y="0"/>
            <a:ext cx="8019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5188" y="108000"/>
            <a:ext cx="5832649" cy="61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IN" sz="2800" dirty="0" smtClean="0"/>
              <a:t>Results – Standalone Profit &amp; Loss</a:t>
            </a:r>
            <a:endParaRPr lang="en-I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308349" y="287301"/>
            <a:ext cx="10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In </a:t>
            </a:r>
            <a:r>
              <a:rPr lang="en-IN" dirty="0" err="1" smtClean="0"/>
              <a:t>Rs</a:t>
            </a:r>
            <a:r>
              <a:rPr lang="en-IN" dirty="0" smtClean="0"/>
              <a:t>. </a:t>
            </a:r>
            <a:r>
              <a:rPr lang="en-IN" dirty="0" err="1" smtClean="0"/>
              <a:t>Lacs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4</a:t>
            </a:fld>
            <a:endParaRPr lang="en-IN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701617"/>
              </p:ext>
            </p:extLst>
          </p:nvPr>
        </p:nvGraphicFramePr>
        <p:xfrm>
          <a:off x="390972" y="836712"/>
          <a:ext cx="9145016" cy="5472602"/>
        </p:xfrm>
        <a:graphic>
          <a:graphicData uri="http://schemas.openxmlformats.org/drawingml/2006/table">
            <a:tbl>
              <a:tblPr/>
              <a:tblGrid>
                <a:gridCol w="4325858"/>
                <a:gridCol w="1157357"/>
                <a:gridCol w="1157357"/>
                <a:gridCol w="1252222"/>
                <a:gridCol w="1252222"/>
              </a:tblGrid>
              <a:tr h="56260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Particulars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Quarter Ended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Year Ended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5572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30.06.2014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31.03.2014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30.06.2013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31.03.2014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Net Sales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35,489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32,991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31,965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1,25,511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Other Income - Operating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350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507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Total Income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35,523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33,341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32,061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1,26,018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Cost of Goods Sold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18,702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18,876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16,811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67,660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Employee 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3,302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3,082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3,049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11,866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Advertisement and Sales Promotion expense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3,746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3,960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3,868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13,536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Other expenditure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4,318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4,082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3,472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16,247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EBITDA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5,456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3,341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4,862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16,709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EBITDA % to Net Sales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10.1%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Depreciation and Impairment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623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426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403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1,690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Amortisation of Brand &amp; Goodwill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1,115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1,115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1,115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4,470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Finance 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293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405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1,666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5,311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Other Income - Non Operating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1,751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1,522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1,286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5,623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Profit Before Prior Period Item and tax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5,176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2,917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2,963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10,860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Prior Period/Exceptional Item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93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230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9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Profit before Tax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5,176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2,917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2,870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10,630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302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 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302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Profit After Tax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5,176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2,917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2,870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10,611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1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176" y="108000"/>
            <a:ext cx="5832649" cy="61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IN" sz="2800" dirty="0" smtClean="0"/>
              <a:t>Results – Consolidated Profit &amp; Loss</a:t>
            </a:r>
            <a:endParaRPr lang="en-I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308349" y="287301"/>
            <a:ext cx="10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In </a:t>
            </a:r>
            <a:r>
              <a:rPr lang="en-IN" dirty="0" err="1" smtClean="0"/>
              <a:t>Rs</a:t>
            </a:r>
            <a:r>
              <a:rPr lang="en-IN" dirty="0" smtClean="0"/>
              <a:t>. </a:t>
            </a:r>
            <a:r>
              <a:rPr lang="en-IN" dirty="0" err="1" smtClean="0"/>
              <a:t>Lacs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5</a:t>
            </a:fld>
            <a:endParaRPr lang="en-IN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92201"/>
              </p:ext>
            </p:extLst>
          </p:nvPr>
        </p:nvGraphicFramePr>
        <p:xfrm>
          <a:off x="390972" y="719993"/>
          <a:ext cx="9289029" cy="5589332"/>
        </p:xfrm>
        <a:graphic>
          <a:graphicData uri="http://schemas.openxmlformats.org/drawingml/2006/table">
            <a:tbl>
              <a:tblPr/>
              <a:tblGrid>
                <a:gridCol w="4237339"/>
                <a:gridCol w="1213201"/>
                <a:gridCol w="1213201"/>
                <a:gridCol w="1312644"/>
                <a:gridCol w="1312644"/>
              </a:tblGrid>
              <a:tr h="51884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IN" sz="1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Particulars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Quarter Ended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Year Ended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3583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30.06.2014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31.03.2014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30.06.2013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31.03.2014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Net Sales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38,514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35,594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33,258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1,31,839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Other Income - Operating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393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547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Total Income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38,548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35,987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33,353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1,32,387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Cost of Goods Sold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20,119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20,218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16,918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69,438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Employee 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3,854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3,572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3,525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13,815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Advertisement and Sales Promotion expense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4,211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4,426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4,006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14,421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Other expenditure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5,164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4,796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4,118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18,991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EBITDA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5,199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2,974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4,787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15,721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EBITDA % to Net Sales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13.5%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11.9%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Depreciation and Impairment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811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621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571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2,432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Finance 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337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457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1,721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5,527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Other Income - Non Operating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197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287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144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818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Profit Before Prior Period Item and tax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4,248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2,184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2,638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8,580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Prior Period/Exceptional Item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164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395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37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Profit before Tax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4,248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2,162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2,474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8,185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2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 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 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840"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Profit from ordinary activities before minority Interest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4,242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2,148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2,463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8,121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2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Minority Interest (share in loss)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 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(3)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 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      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2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Profit After Tax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4,246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2,145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2,469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    8,143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77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198" y="188640"/>
            <a:ext cx="5436604" cy="61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2800" dirty="0"/>
              <a:t>Highlights for Q1 </a:t>
            </a:r>
            <a:r>
              <a:rPr lang="en-IN" sz="2800" dirty="0" smtClean="0"/>
              <a:t>FY2015: Consolidated </a:t>
            </a:r>
            <a:endParaRPr lang="en-IN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28934398"/>
              </p:ext>
            </p:extLst>
          </p:nvPr>
        </p:nvGraphicFramePr>
        <p:xfrm>
          <a:off x="462980" y="943744"/>
          <a:ext cx="9577064" cy="543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>
                <a:solidFill>
                  <a:prstClr val="black"/>
                </a:solidFill>
              </a:rPr>
              <a:pPr/>
              <a:t>6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130" y="188640"/>
            <a:ext cx="6660740" cy="61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2800" dirty="0" smtClean="0"/>
              <a:t>Thrust on Regional Brands becoming National </a:t>
            </a:r>
            <a:endParaRPr lang="en-IN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7</a:t>
            </a:fld>
            <a:endParaRPr lang="en-IN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892271"/>
              </p:ext>
            </p:extLst>
          </p:nvPr>
        </p:nvGraphicFramePr>
        <p:xfrm>
          <a:off x="5719564" y="907200"/>
          <a:ext cx="4392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332625"/>
              </p:ext>
            </p:extLst>
          </p:nvPr>
        </p:nvGraphicFramePr>
        <p:xfrm>
          <a:off x="318964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5125"/>
              </p:ext>
            </p:extLst>
          </p:nvPr>
        </p:nvGraphicFramePr>
        <p:xfrm>
          <a:off x="4999484" y="907200"/>
          <a:ext cx="4644008" cy="295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28397"/>
              </p:ext>
            </p:extLst>
          </p:nvPr>
        </p:nvGraphicFramePr>
        <p:xfrm>
          <a:off x="320400" y="37170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156830"/>
              </p:ext>
            </p:extLst>
          </p:nvPr>
        </p:nvGraphicFramePr>
        <p:xfrm>
          <a:off x="5072400" y="3718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141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3004" y="1412779"/>
            <a:ext cx="51590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IN" sz="2000" dirty="0" smtClean="0">
                <a:latin typeface="Calibri" pitchFamily="34" charset="0"/>
              </a:rPr>
              <a:t>EBITDA in </a:t>
            </a:r>
            <a:r>
              <a:rPr lang="en-IN" sz="2000" dirty="0" err="1" smtClean="0">
                <a:latin typeface="Calibri" pitchFamily="34" charset="0"/>
              </a:rPr>
              <a:t>Q1FY15</a:t>
            </a:r>
            <a:r>
              <a:rPr lang="en-IN" sz="2000" dirty="0" smtClean="0">
                <a:latin typeface="Calibri" pitchFamily="34" charset="0"/>
              </a:rPr>
              <a:t>  is 13.5% as compared to 14.4% in last year same period. The same is after spending 10.9% in  Advertisement and sales promotion expenses. </a:t>
            </a:r>
          </a:p>
          <a:p>
            <a:pPr>
              <a:defRPr/>
            </a:pPr>
            <a:endParaRPr lang="en-IN" sz="2000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N" sz="2000" dirty="0" smtClean="0">
                <a:latin typeface="Calibri" pitchFamily="34" charset="0"/>
              </a:rPr>
              <a:t>This is mainly due to :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IN" sz="2000" dirty="0" smtClean="0">
              <a:latin typeface="Calibri" pitchFamily="34" charset="0"/>
            </a:endParaRPr>
          </a:p>
          <a:p>
            <a:pPr>
              <a:defRPr/>
            </a:pPr>
            <a:r>
              <a:rPr lang="en-IN" sz="2000" dirty="0">
                <a:latin typeface="Calibri" pitchFamily="34" charset="0"/>
              </a:rPr>
              <a:t> </a:t>
            </a:r>
            <a:r>
              <a:rPr lang="en-IN" sz="2000" dirty="0" smtClean="0">
                <a:latin typeface="Calibri" pitchFamily="34" charset="0"/>
              </a:rPr>
              <a:t>     Reduction in Gross Margin by 1.4%  due to     </a:t>
            </a:r>
          </a:p>
          <a:p>
            <a:pPr>
              <a:defRPr/>
            </a:pPr>
            <a:r>
              <a:rPr lang="en-IN" sz="2000" dirty="0" smtClean="0">
                <a:latin typeface="Calibri" pitchFamily="34" charset="0"/>
              </a:rPr>
              <a:t>      change in sales mix  </a:t>
            </a:r>
          </a:p>
          <a:p>
            <a:pPr>
              <a:defRPr/>
            </a:pPr>
            <a:endParaRPr lang="en-IN" sz="2000" dirty="0" smtClean="0">
              <a:latin typeface="Calibri" pitchFamily="34" charset="0"/>
            </a:endParaRPr>
          </a:p>
          <a:p>
            <a:pPr>
              <a:defRPr/>
            </a:pPr>
            <a:r>
              <a:rPr lang="en-IN" sz="2000" dirty="0" smtClean="0">
                <a:latin typeface="Calibri" pitchFamily="34" charset="0"/>
              </a:rPr>
              <a:t>      Increase in other expenses by 1% of sales</a:t>
            </a:r>
          </a:p>
          <a:p>
            <a:pPr>
              <a:defRPr/>
            </a:pPr>
            <a:endParaRPr lang="en-IN" sz="2000" dirty="0">
              <a:latin typeface="Calibri" pitchFamily="34" charset="0"/>
            </a:endParaRPr>
          </a:p>
          <a:p>
            <a:pPr>
              <a:defRPr/>
            </a:pPr>
            <a:r>
              <a:rPr lang="en-IN" sz="2000" dirty="0" smtClean="0">
                <a:latin typeface="Calibri" pitchFamily="34" charset="0"/>
              </a:rPr>
              <a:t>      Saving in Advertisement and promotion </a:t>
            </a:r>
          </a:p>
          <a:p>
            <a:pPr>
              <a:defRPr/>
            </a:pPr>
            <a:r>
              <a:rPr lang="en-IN" sz="2000" dirty="0">
                <a:latin typeface="Calibri" pitchFamily="34" charset="0"/>
              </a:rPr>
              <a:t> </a:t>
            </a:r>
            <a:r>
              <a:rPr lang="en-IN" sz="2000" dirty="0" smtClean="0">
                <a:latin typeface="Calibri" pitchFamily="34" charset="0"/>
              </a:rPr>
              <a:t>     expenses 1.1%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79432" y="332656"/>
            <a:ext cx="5328136" cy="61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800" dirty="0" smtClean="0"/>
              <a:t>EBITDA Analysis (Consolidated) – Q1FY15</a:t>
            </a:r>
            <a:endParaRPr lang="en-IN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8</a:t>
            </a:fld>
            <a:endParaRPr lang="en-IN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624814"/>
              </p:ext>
            </p:extLst>
          </p:nvPr>
        </p:nvGraphicFramePr>
        <p:xfrm>
          <a:off x="318964" y="1124744"/>
          <a:ext cx="4392488" cy="46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0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8" y="188640"/>
            <a:ext cx="3816424" cy="61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IN" sz="2800" dirty="0" smtClean="0"/>
              <a:t>Consolidated EBITDA breakup</a:t>
            </a:r>
            <a:endParaRPr lang="en-IN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B277-6FD6-4D7F-BFCF-77A9F05C0B62}" type="slidenum">
              <a:rPr lang="en-IN" smtClean="0"/>
              <a:t>9</a:t>
            </a:fld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8743900" y="61597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err="1" smtClean="0"/>
              <a:t>Rs</a:t>
            </a:r>
            <a:r>
              <a:rPr lang="en-IN" b="1" dirty="0" smtClean="0"/>
              <a:t> in Lacs</a:t>
            </a:r>
            <a:endParaRPr lang="en-IN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123500"/>
              </p:ext>
            </p:extLst>
          </p:nvPr>
        </p:nvGraphicFramePr>
        <p:xfrm>
          <a:off x="1967592" y="1412776"/>
          <a:ext cx="6272252" cy="4104456"/>
        </p:xfrm>
        <a:graphic>
          <a:graphicData uri="http://schemas.openxmlformats.org/drawingml/2006/table">
            <a:tbl>
              <a:tblPr/>
              <a:tblGrid>
                <a:gridCol w="3980487"/>
                <a:gridCol w="2291765"/>
              </a:tblGrid>
              <a:tr h="600110">
                <a:tc>
                  <a:txBody>
                    <a:bodyPr/>
                    <a:lstStyle/>
                    <a:p>
                      <a:pPr algn="l" fontAlgn="ctr"/>
                      <a:r>
                        <a:rPr lang="en-IN" sz="24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Company Name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EBITDA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600110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5,456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10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JCPML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-155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10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JFSL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-149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660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JKBL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246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AICPPL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10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Consolidated EBITDA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5,199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70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415A6C"/>
      </a:dk2>
      <a:lt2>
        <a:srgbClr val="808080"/>
      </a:lt2>
      <a:accent1>
        <a:srgbClr val="EA3592"/>
      </a:accent1>
      <a:accent2>
        <a:srgbClr val="96D22D"/>
      </a:accent2>
      <a:accent3>
        <a:srgbClr val="FFFFFF"/>
      </a:accent3>
      <a:accent4>
        <a:srgbClr val="000000"/>
      </a:accent4>
      <a:accent5>
        <a:srgbClr val="F3AEC7"/>
      </a:accent5>
      <a:accent6>
        <a:srgbClr val="87BE28"/>
      </a:accent6>
      <a:hlink>
        <a:srgbClr val="25B1E6"/>
      </a:hlink>
      <a:folHlink>
        <a:srgbClr val="FFCC00"/>
      </a:folHlink>
    </a:clrScheme>
    <a:fontScheme name="2_Default Design">
      <a:majorFont>
        <a:latin typeface="Kite Display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415A6C"/>
        </a:dk2>
        <a:lt2>
          <a:srgbClr val="808080"/>
        </a:lt2>
        <a:accent1>
          <a:srgbClr val="EA3592"/>
        </a:accent1>
        <a:accent2>
          <a:srgbClr val="96D22D"/>
        </a:accent2>
        <a:accent3>
          <a:srgbClr val="FFFFFF"/>
        </a:accent3>
        <a:accent4>
          <a:srgbClr val="000000"/>
        </a:accent4>
        <a:accent5>
          <a:srgbClr val="F3AEC7"/>
        </a:accent5>
        <a:accent6>
          <a:srgbClr val="87BE28"/>
        </a:accent6>
        <a:hlink>
          <a:srgbClr val="25B1E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7341</TotalTime>
  <Words>1470</Words>
  <Application>Microsoft Office PowerPoint</Application>
  <PresentationFormat>35mm Slides</PresentationFormat>
  <Paragraphs>530</Paragraphs>
  <Slides>28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Equity</vt:lpstr>
      <vt:lpstr>2_Default Design</vt:lpstr>
      <vt:lpstr>1_Equity</vt:lpstr>
      <vt:lpstr>4_Office Theme</vt:lpstr>
      <vt:lpstr>Office Theme</vt:lpstr>
      <vt:lpstr>Analyst Presentation August 13, 2014</vt:lpstr>
      <vt:lpstr>Agenda</vt:lpstr>
      <vt:lpstr>PowerPoint Presentation</vt:lpstr>
      <vt:lpstr>Results – Standalone Profit &amp; Loss</vt:lpstr>
      <vt:lpstr>Results – Consolidated Profit &amp; Loss</vt:lpstr>
      <vt:lpstr>Highlights for Q1 FY2015: Consolidated </vt:lpstr>
      <vt:lpstr>Thrust on Regional Brands becoming National </vt:lpstr>
      <vt:lpstr>PowerPoint Presentation</vt:lpstr>
      <vt:lpstr>Consolidated EBITDA breakup</vt:lpstr>
      <vt:lpstr>EBITDA Movement</vt:lpstr>
      <vt:lpstr>PowerPoint Presentation</vt:lpstr>
      <vt:lpstr>PowerPoint Presentation</vt:lpstr>
      <vt:lpstr>Other Expenses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Henko LINTelligent  A Revolution in Detergents Category</vt:lpstr>
      <vt:lpstr>PowerPoint Presentation</vt:lpstr>
      <vt:lpstr>Strong Digital Campaign</vt:lpstr>
      <vt:lpstr>PowerPoint Presentation</vt:lpstr>
      <vt:lpstr>On Ground Tie Ups</vt:lpstr>
      <vt:lpstr>Modern Trade &amp; A-Class outlets launch display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Aftab</dc:creator>
  <cp:lastModifiedBy>Amber Aftab</cp:lastModifiedBy>
  <cp:revision>831</cp:revision>
  <cp:lastPrinted>2014-08-05T07:26:12Z</cp:lastPrinted>
  <dcterms:created xsi:type="dcterms:W3CDTF">2013-05-18T08:10:15Z</dcterms:created>
  <dcterms:modified xsi:type="dcterms:W3CDTF">2014-08-13T06:53:13Z</dcterms:modified>
</cp:coreProperties>
</file>